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80" r:id="rId3"/>
    <p:sldId id="281" r:id="rId4"/>
    <p:sldId id="267" r:id="rId5"/>
    <p:sldId id="266" r:id="rId6"/>
    <p:sldId id="269" r:id="rId7"/>
    <p:sldId id="270" r:id="rId8"/>
    <p:sldId id="274" r:id="rId9"/>
    <p:sldId id="275" r:id="rId10"/>
    <p:sldId id="277" r:id="rId1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3" autoAdjust="0"/>
  </p:normalViewPr>
  <p:slideViewPr>
    <p:cSldViewPr snapToGrid="0" snapToObjects="1"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A0448-EC77-415E-AE4A-6701F0282B23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EF2AA-7547-43B3-88E3-8E38E1053A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07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EF2AA-7547-43B3-88E3-8E38E1053AF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87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EF2AA-7547-43B3-88E3-8E38E1053AF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02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FC4-7D00-4E4D-8A26-A04DD16D687D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42-5A0F-6748-A586-3D5F68D5E7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80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FC4-7D00-4E4D-8A26-A04DD16D687D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42-5A0F-6748-A586-3D5F68D5E7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76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FC4-7D00-4E4D-8A26-A04DD16D687D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42-5A0F-6748-A586-3D5F68D5E7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6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FC4-7D00-4E4D-8A26-A04DD16D687D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42-5A0F-6748-A586-3D5F68D5E7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98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FC4-7D00-4E4D-8A26-A04DD16D687D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42-5A0F-6748-A586-3D5F68D5E7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35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FC4-7D00-4E4D-8A26-A04DD16D687D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42-5A0F-6748-A586-3D5F68D5E7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FC4-7D00-4E4D-8A26-A04DD16D687D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42-5A0F-6748-A586-3D5F68D5E7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43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FC4-7D00-4E4D-8A26-A04DD16D687D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42-5A0F-6748-A586-3D5F68D5E7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50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FC4-7D00-4E4D-8A26-A04DD16D687D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42-5A0F-6748-A586-3D5F68D5E7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28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FC4-7D00-4E4D-8A26-A04DD16D687D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42-5A0F-6748-A586-3D5F68D5E7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10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FC4-7D00-4E4D-8A26-A04DD16D687D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42-5A0F-6748-A586-3D5F68D5E7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257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83FC4-7D00-4E4D-8A26-A04DD16D687D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6642-5A0F-6748-A586-3D5F68D5E7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92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Helvetica"/>
                <a:cs typeface="Helvetica"/>
              </a:rPr>
              <a:t>Suomen kieli ja kirjallisuus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613150"/>
            <a:ext cx="6400800" cy="1752600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/>
                </a:solidFill>
                <a:latin typeface="Helvetica"/>
                <a:cs typeface="Helvetica"/>
              </a:rPr>
              <a:t>ÄI1 Tekstien tulkinta ja kirjoittaminen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173DABD3-CD41-4710-893A-15C2ADC77E98}"/>
              </a:ext>
            </a:extLst>
          </p:cNvPr>
          <p:cNvGrpSpPr/>
          <p:nvPr/>
        </p:nvGrpSpPr>
        <p:grpSpPr>
          <a:xfrm>
            <a:off x="132735" y="199103"/>
            <a:ext cx="8878530" cy="6585154"/>
            <a:chOff x="132735" y="199103"/>
            <a:chExt cx="8878530" cy="6585154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CB0F9D74-480B-435C-817F-96FD85B88EC9}"/>
                </a:ext>
              </a:extLst>
            </p:cNvPr>
            <p:cNvSpPr/>
            <p:nvPr/>
          </p:nvSpPr>
          <p:spPr>
            <a:xfrm>
              <a:off x="132735" y="199103"/>
              <a:ext cx="8878530" cy="6459794"/>
            </a:xfrm>
            <a:prstGeom prst="rect">
              <a:avLst/>
            </a:prstGeom>
            <a:noFill/>
            <a:ln w="63500">
              <a:solidFill>
                <a:srgbClr val="106B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" name="Kuva 6" descr="Kuva, joka sisältää kohteen teksti, clipart-kuva, merkki&#10;&#10;Kuvaus luotu automaattisesti">
              <a:extLst>
                <a:ext uri="{FF2B5EF4-FFF2-40B4-BE49-F238E27FC236}">
                  <a16:creationId xmlns:a16="http://schemas.microsoft.com/office/drawing/2014/main" id="{B4DF9201-231B-4AB1-ADB5-B9E36B6A9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4502" y="6444994"/>
              <a:ext cx="578776" cy="339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92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768350" y="669925"/>
            <a:ext cx="74231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fi-FI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fi-FI" sz="7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Lukeminen suomen kielen ja kirjallisuuden opinnoissa</a:t>
            </a:r>
          </a:p>
          <a:p>
            <a:pPr algn="l"/>
            <a:endParaRPr lang="fi-FI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fi-FI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768350" y="2139950"/>
            <a:ext cx="7423150" cy="3759200"/>
          </a:xfrm>
        </p:spPr>
        <p:txBody>
          <a:bodyPr>
            <a:normAutofit/>
          </a:bodyPr>
          <a:lstStyle/>
          <a:p>
            <a:pPr marL="457200" indent="-457200" algn="l" fontAlgn="base">
              <a:buFont typeface="Arial"/>
              <a:buChar char="•"/>
            </a:pPr>
            <a:endParaRPr lang="fi-FI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l" fontAlgn="base">
              <a:buFont typeface="Arial"/>
              <a:buChar char="•"/>
            </a:pPr>
            <a:r>
              <a:rPr lang="fi-FI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Pakollisten opintojen aikana luetaan vähintään kahdeksan kokonaisteosta, joista vähintään yksi on tietokirja.</a:t>
            </a:r>
          </a:p>
          <a:p>
            <a:pPr algn="l" fontAlgn="base"/>
            <a:endParaRPr lang="fi-FI" sz="1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233EC235-DC5C-4F3A-B1C6-100F2E8E235C}"/>
              </a:ext>
            </a:extLst>
          </p:cNvPr>
          <p:cNvGrpSpPr/>
          <p:nvPr/>
        </p:nvGrpSpPr>
        <p:grpSpPr>
          <a:xfrm>
            <a:off x="132735" y="199103"/>
            <a:ext cx="8878530" cy="6585154"/>
            <a:chOff x="132735" y="199103"/>
            <a:chExt cx="8878530" cy="6585154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859BFBE8-7418-4362-88D9-BF96E6913F85}"/>
                </a:ext>
              </a:extLst>
            </p:cNvPr>
            <p:cNvSpPr/>
            <p:nvPr/>
          </p:nvSpPr>
          <p:spPr>
            <a:xfrm>
              <a:off x="132735" y="199103"/>
              <a:ext cx="8878530" cy="6459794"/>
            </a:xfrm>
            <a:prstGeom prst="rect">
              <a:avLst/>
            </a:prstGeom>
            <a:noFill/>
            <a:ln w="63500">
              <a:solidFill>
                <a:srgbClr val="106B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Kuva 8" descr="Kuva, joka sisältää kohteen teksti, clipart-kuva, merkki&#10;&#10;Kuvaus luotu automaattisesti">
              <a:extLst>
                <a:ext uri="{FF2B5EF4-FFF2-40B4-BE49-F238E27FC236}">
                  <a16:creationId xmlns:a16="http://schemas.microsoft.com/office/drawing/2014/main" id="{FC7E9C09-D9CC-44AE-9CA7-A008065D7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4502" y="6444994"/>
              <a:ext cx="578776" cy="339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89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54960" y="834411"/>
            <a:ext cx="8142473" cy="1374775"/>
          </a:xfrm>
        </p:spPr>
        <p:txBody>
          <a:bodyPr>
            <a:normAutofit fontScale="90000"/>
          </a:bodyPr>
          <a:lstStyle/>
          <a:p>
            <a:pPr algn="l"/>
            <a:r>
              <a:rPr lang="fi-FI" sz="3600" dirty="0">
                <a:latin typeface="Helvetica"/>
                <a:cs typeface="Helvetica"/>
              </a:rPr>
              <a:t>Suomen kieli ja kirjallisuus on monitieteinen tieto-, taito- ja kulttuuriaine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CDA19DA9-7FAC-48C9-A410-D5B8C8655029}"/>
              </a:ext>
            </a:extLst>
          </p:cNvPr>
          <p:cNvGrpSpPr/>
          <p:nvPr/>
        </p:nvGrpSpPr>
        <p:grpSpPr>
          <a:xfrm>
            <a:off x="132735" y="199103"/>
            <a:ext cx="8878530" cy="6585154"/>
            <a:chOff x="132735" y="199103"/>
            <a:chExt cx="8878530" cy="6585154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9EEFC878-4EEC-4604-BA64-B8EE59926F98}"/>
                </a:ext>
              </a:extLst>
            </p:cNvPr>
            <p:cNvSpPr/>
            <p:nvPr/>
          </p:nvSpPr>
          <p:spPr>
            <a:xfrm>
              <a:off x="132735" y="199103"/>
              <a:ext cx="8878530" cy="6459794"/>
            </a:xfrm>
            <a:prstGeom prst="rect">
              <a:avLst/>
            </a:prstGeom>
            <a:noFill/>
            <a:ln w="63500">
              <a:solidFill>
                <a:srgbClr val="106B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" name="Kuva 6" descr="Kuva, joka sisältää kohteen teksti, clipart-kuva, merkki&#10;&#10;Kuvaus luotu automaattisesti">
              <a:extLst>
                <a:ext uri="{FF2B5EF4-FFF2-40B4-BE49-F238E27FC236}">
                  <a16:creationId xmlns:a16="http://schemas.microsoft.com/office/drawing/2014/main" id="{0F875A37-52FD-4D04-8E7F-C7B51ED0A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4502" y="6444994"/>
              <a:ext cx="578776" cy="339263"/>
            </a:xfrm>
            <a:prstGeom prst="rect">
              <a:avLst/>
            </a:prstGeom>
          </p:spPr>
        </p:pic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41F9D087-E1A4-43B3-80F2-470E0B820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4" y="2050427"/>
            <a:ext cx="7899991" cy="335915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884D5645-5201-4DE3-8A53-B6ADDF4EED5E}"/>
              </a:ext>
            </a:extLst>
          </p:cNvPr>
          <p:cNvSpPr txBox="1"/>
          <p:nvPr/>
        </p:nvSpPr>
        <p:spPr>
          <a:xfrm>
            <a:off x="765544" y="5524741"/>
            <a:ext cx="789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Oppiaine on osa lukion kulttuuri-, media- sekä kansalais- ja demokratiakasvatusta.</a:t>
            </a:r>
            <a:endParaRPr lang="fi-FI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8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54960" y="834411"/>
            <a:ext cx="8142473" cy="1374775"/>
          </a:xfrm>
        </p:spPr>
        <p:txBody>
          <a:bodyPr>
            <a:normAutofit/>
          </a:bodyPr>
          <a:lstStyle/>
          <a:p>
            <a:pPr algn="l"/>
            <a:r>
              <a:rPr lang="fi-FI" sz="3600" dirty="0">
                <a:latin typeface="Helvetica"/>
                <a:cs typeface="Helvetica"/>
              </a:rPr>
              <a:t>Laaja tekstikäsitys: tekstit ovat monimuotoisia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CDA19DA9-7FAC-48C9-A410-D5B8C8655029}"/>
              </a:ext>
            </a:extLst>
          </p:cNvPr>
          <p:cNvGrpSpPr/>
          <p:nvPr/>
        </p:nvGrpSpPr>
        <p:grpSpPr>
          <a:xfrm>
            <a:off x="132735" y="199103"/>
            <a:ext cx="8878530" cy="6585154"/>
            <a:chOff x="132735" y="199103"/>
            <a:chExt cx="8878530" cy="6585154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9EEFC878-4EEC-4604-BA64-B8EE59926F98}"/>
                </a:ext>
              </a:extLst>
            </p:cNvPr>
            <p:cNvSpPr/>
            <p:nvPr/>
          </p:nvSpPr>
          <p:spPr>
            <a:xfrm>
              <a:off x="132735" y="199103"/>
              <a:ext cx="8878530" cy="6459794"/>
            </a:xfrm>
            <a:prstGeom prst="rect">
              <a:avLst/>
            </a:prstGeom>
            <a:noFill/>
            <a:ln w="63500">
              <a:solidFill>
                <a:srgbClr val="106B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" name="Kuva 6" descr="Kuva, joka sisältää kohteen teksti, clipart-kuva, merkki&#10;&#10;Kuvaus luotu automaattisesti">
              <a:extLst>
                <a:ext uri="{FF2B5EF4-FFF2-40B4-BE49-F238E27FC236}">
                  <a16:creationId xmlns:a16="http://schemas.microsoft.com/office/drawing/2014/main" id="{0F875A37-52FD-4D04-8E7F-C7B51ED0A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4502" y="6444994"/>
              <a:ext cx="578776" cy="339263"/>
            </a:xfrm>
            <a:prstGeom prst="rect">
              <a:avLst/>
            </a:prstGeom>
          </p:spPr>
        </p:pic>
      </p:grpSp>
      <p:pic>
        <p:nvPicPr>
          <p:cNvPr id="4" name="Kuva 3" descr="Kuva, joka sisältää kohteen teksti, käyntikortti&#10;&#10;Kuvaus luotu automaattisesti">
            <a:extLst>
              <a:ext uri="{FF2B5EF4-FFF2-40B4-BE49-F238E27FC236}">
                <a16:creationId xmlns:a16="http://schemas.microsoft.com/office/drawing/2014/main" id="{AFA942B7-35C8-4159-B3E8-F52B01526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30" y="2012394"/>
            <a:ext cx="6879265" cy="43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0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031392"/>
            <a:ext cx="7188200" cy="518892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71500" y="665493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>
                <a:latin typeface="Helvetica" panose="020B0604020202020204" pitchFamily="34" charset="0"/>
                <a:cs typeface="Helvetica" panose="020B0604020202020204" pitchFamily="34" charset="0"/>
              </a:rPr>
              <a:t>Suomen kielen ja kirjallisuuden opiskeleminen: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7F2A5670-74EE-4D05-9640-B438B2488487}"/>
              </a:ext>
            </a:extLst>
          </p:cNvPr>
          <p:cNvGrpSpPr/>
          <p:nvPr/>
        </p:nvGrpSpPr>
        <p:grpSpPr>
          <a:xfrm>
            <a:off x="132735" y="199103"/>
            <a:ext cx="8878530" cy="6585154"/>
            <a:chOff x="132735" y="199103"/>
            <a:chExt cx="8878530" cy="6585154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203B90CC-1B40-4E92-81A2-51280C7FB613}"/>
                </a:ext>
              </a:extLst>
            </p:cNvPr>
            <p:cNvSpPr/>
            <p:nvPr/>
          </p:nvSpPr>
          <p:spPr>
            <a:xfrm>
              <a:off x="132735" y="199103"/>
              <a:ext cx="8878530" cy="6459794"/>
            </a:xfrm>
            <a:prstGeom prst="rect">
              <a:avLst/>
            </a:prstGeom>
            <a:noFill/>
            <a:ln w="63500">
              <a:solidFill>
                <a:srgbClr val="106B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Kuva 8" descr="Kuva, joka sisältää kohteen teksti, clipart-kuva, merkki&#10;&#10;Kuvaus luotu automaattisesti">
              <a:extLst>
                <a:ext uri="{FF2B5EF4-FFF2-40B4-BE49-F238E27FC236}">
                  <a16:creationId xmlns:a16="http://schemas.microsoft.com/office/drawing/2014/main" id="{362BF0A4-58EB-4F44-B06E-2636C49B6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4502" y="6444994"/>
              <a:ext cx="578776" cy="339263"/>
            </a:xfrm>
            <a:prstGeom prst="rect">
              <a:avLst/>
            </a:prstGeom>
          </p:spPr>
        </p:pic>
      </p:grpSp>
      <p:sp>
        <p:nvSpPr>
          <p:cNvPr id="7" name="Ellipsi 6">
            <a:extLst>
              <a:ext uri="{FF2B5EF4-FFF2-40B4-BE49-F238E27FC236}">
                <a16:creationId xmlns:a16="http://schemas.microsoft.com/office/drawing/2014/main" id="{9C08F2B9-ECD2-4311-8CEB-2DBCB3FFA45D}"/>
              </a:ext>
            </a:extLst>
          </p:cNvPr>
          <p:cNvSpPr/>
          <p:nvPr/>
        </p:nvSpPr>
        <p:spPr>
          <a:xfrm>
            <a:off x="747045" y="1722720"/>
            <a:ext cx="2152891" cy="1461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3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959852" y="1435977"/>
            <a:ext cx="838200" cy="368300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luova</a:t>
            </a:r>
          </a:p>
        </p:txBody>
      </p:sp>
      <p:sp>
        <p:nvSpPr>
          <p:cNvPr id="5" name="Alaotsikko 2"/>
          <p:cNvSpPr txBox="1">
            <a:spLocks/>
          </p:cNvSpPr>
          <p:nvPr/>
        </p:nvSpPr>
        <p:spPr>
          <a:xfrm>
            <a:off x="1918105" y="1844047"/>
            <a:ext cx="15113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kielitaitoinen</a:t>
            </a:r>
          </a:p>
        </p:txBody>
      </p:sp>
      <p:sp>
        <p:nvSpPr>
          <p:cNvPr id="6" name="Alaotsikko 2"/>
          <p:cNvSpPr txBox="1">
            <a:spLocks/>
          </p:cNvSpPr>
          <p:nvPr/>
        </p:nvSpPr>
        <p:spPr>
          <a:xfrm>
            <a:off x="1381463" y="2321518"/>
            <a:ext cx="1911350" cy="352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oppimiskykyinen</a:t>
            </a:r>
          </a:p>
        </p:txBody>
      </p:sp>
      <p:sp>
        <p:nvSpPr>
          <p:cNvPr id="7" name="Alaotsikko 2"/>
          <p:cNvSpPr txBox="1">
            <a:spLocks/>
          </p:cNvSpPr>
          <p:nvPr/>
        </p:nvSpPr>
        <p:spPr>
          <a:xfrm>
            <a:off x="447158" y="2782810"/>
            <a:ext cx="26924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vastuullinen kansalainen</a:t>
            </a:r>
          </a:p>
        </p:txBody>
      </p:sp>
      <p:sp>
        <p:nvSpPr>
          <p:cNvPr id="8" name="Alaotsikko 2"/>
          <p:cNvSpPr txBox="1">
            <a:spLocks/>
          </p:cNvSpPr>
          <p:nvPr/>
        </p:nvSpPr>
        <p:spPr>
          <a:xfrm>
            <a:off x="735675" y="3321050"/>
            <a:ext cx="2197100" cy="428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taitava keskustelija</a:t>
            </a:r>
          </a:p>
        </p:txBody>
      </p:sp>
      <p:sp>
        <p:nvSpPr>
          <p:cNvPr id="9" name="Alaotsikko 2"/>
          <p:cNvSpPr txBox="1">
            <a:spLocks/>
          </p:cNvSpPr>
          <p:nvPr/>
        </p:nvSpPr>
        <p:spPr>
          <a:xfrm>
            <a:off x="209550" y="4383562"/>
            <a:ext cx="3111500" cy="40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kulttuurisesti yleissivistynyt</a:t>
            </a:r>
          </a:p>
        </p:txBody>
      </p:sp>
      <p:sp>
        <p:nvSpPr>
          <p:cNvPr id="10" name="Alaotsikko 2"/>
          <p:cNvSpPr txBox="1">
            <a:spLocks/>
          </p:cNvSpPr>
          <p:nvPr/>
        </p:nvSpPr>
        <p:spPr>
          <a:xfrm>
            <a:off x="925476" y="3856115"/>
            <a:ext cx="1955800" cy="42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osaava kuuntelija</a:t>
            </a:r>
          </a:p>
        </p:txBody>
      </p:sp>
      <p:sp>
        <p:nvSpPr>
          <p:cNvPr id="11" name="Alaotsikko 2"/>
          <p:cNvSpPr txBox="1">
            <a:spLocks/>
          </p:cNvSpPr>
          <p:nvPr/>
        </p:nvSpPr>
        <p:spPr>
          <a:xfrm>
            <a:off x="800100" y="4885922"/>
            <a:ext cx="2692400" cy="41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kykenee jatko-opintoihin</a:t>
            </a:r>
          </a:p>
        </p:txBody>
      </p:sp>
      <p:sp>
        <p:nvSpPr>
          <p:cNvPr id="12" name="Alaotsikko 2"/>
          <p:cNvSpPr txBox="1">
            <a:spLocks/>
          </p:cNvSpPr>
          <p:nvPr/>
        </p:nvSpPr>
        <p:spPr>
          <a:xfrm>
            <a:off x="1256537" y="5407332"/>
            <a:ext cx="2514600" cy="40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aktiivinen kansalainen</a:t>
            </a:r>
          </a:p>
        </p:txBody>
      </p:sp>
      <p:sp>
        <p:nvSpPr>
          <p:cNvPr id="13" name="Alaotsikko 2"/>
          <p:cNvSpPr txBox="1">
            <a:spLocks/>
          </p:cNvSpPr>
          <p:nvPr/>
        </p:nvSpPr>
        <p:spPr>
          <a:xfrm>
            <a:off x="5422988" y="1394868"/>
            <a:ext cx="2806700" cy="41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kriittinen tiedonkäsittelijä</a:t>
            </a:r>
          </a:p>
        </p:txBody>
      </p:sp>
      <p:sp>
        <p:nvSpPr>
          <p:cNvPr id="14" name="Alaotsikko 2"/>
          <p:cNvSpPr txBox="1">
            <a:spLocks/>
          </p:cNvSpPr>
          <p:nvPr/>
        </p:nvSpPr>
        <p:spPr>
          <a:xfrm>
            <a:off x="6099775" y="1894479"/>
            <a:ext cx="2667000" cy="44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aktiivinen tiedonhankkija</a:t>
            </a:r>
          </a:p>
        </p:txBody>
      </p:sp>
      <p:sp>
        <p:nvSpPr>
          <p:cNvPr id="15" name="Alaotsikko 2"/>
          <p:cNvSpPr txBox="1">
            <a:spLocks/>
          </p:cNvSpPr>
          <p:nvPr/>
        </p:nvSpPr>
        <p:spPr>
          <a:xfrm>
            <a:off x="6343290" y="2423852"/>
            <a:ext cx="2489200" cy="1352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kiinnostunut</a:t>
            </a:r>
          </a:p>
          <a:p>
            <a:pPr marL="285750" indent="-285750" algn="l">
              <a:buFont typeface="Arial"/>
              <a:buChar char="•"/>
            </a:pPr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kielestä</a:t>
            </a:r>
          </a:p>
          <a:p>
            <a:pPr marL="285750" indent="-285750" algn="l">
              <a:buFont typeface="Arial"/>
              <a:buChar char="•"/>
            </a:pPr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kirjallisuudesta</a:t>
            </a:r>
          </a:p>
          <a:p>
            <a:pPr marL="285750" indent="-285750" algn="l">
              <a:buFont typeface="Arial"/>
              <a:buChar char="•"/>
            </a:pPr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muusta kulttuurista</a:t>
            </a:r>
          </a:p>
        </p:txBody>
      </p:sp>
      <p:sp>
        <p:nvSpPr>
          <p:cNvPr id="16" name="Alaotsikko 2"/>
          <p:cNvSpPr txBox="1">
            <a:spLocks/>
          </p:cNvSpPr>
          <p:nvPr/>
        </p:nvSpPr>
        <p:spPr>
          <a:xfrm>
            <a:off x="6343290" y="3868460"/>
            <a:ext cx="2260600" cy="676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kykenee arvioimaan </a:t>
            </a:r>
          </a:p>
          <a:p>
            <a:pPr algn="l"/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itseään viestijänä</a:t>
            </a:r>
          </a:p>
        </p:txBody>
      </p:sp>
      <p:sp>
        <p:nvSpPr>
          <p:cNvPr id="17" name="Alaotsikko 2"/>
          <p:cNvSpPr txBox="1">
            <a:spLocks/>
          </p:cNvSpPr>
          <p:nvPr/>
        </p:nvSpPr>
        <p:spPr>
          <a:xfrm>
            <a:off x="6063890" y="4670296"/>
            <a:ext cx="25400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taitava mediankäyttäjä</a:t>
            </a:r>
          </a:p>
        </p:txBody>
      </p:sp>
      <p:sp>
        <p:nvSpPr>
          <p:cNvPr id="18" name="Alaotsikko 2"/>
          <p:cNvSpPr txBox="1">
            <a:spLocks/>
          </p:cNvSpPr>
          <p:nvPr/>
        </p:nvSpPr>
        <p:spPr>
          <a:xfrm>
            <a:off x="5813366" y="5176170"/>
            <a:ext cx="2336800" cy="7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taidoistaan tietoinen kielenkäyttäjä</a:t>
            </a:r>
          </a:p>
        </p:txBody>
      </p:sp>
      <p:sp>
        <p:nvSpPr>
          <p:cNvPr id="19" name="Alaotsikko 2"/>
          <p:cNvSpPr txBox="1">
            <a:spLocks/>
          </p:cNvSpPr>
          <p:nvPr/>
        </p:nvSpPr>
        <p:spPr>
          <a:xfrm>
            <a:off x="3409226" y="5978372"/>
            <a:ext cx="30607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800" dirty="0">
                <a:solidFill>
                  <a:schemeClr val="tx1"/>
                </a:solidFill>
                <a:latin typeface="Helvetica"/>
                <a:cs typeface="Helvetica"/>
              </a:rPr>
              <a:t>tekstien tulkitsija ja tuottaja</a:t>
            </a:r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63" y="1608376"/>
            <a:ext cx="1682662" cy="4286240"/>
          </a:xfrm>
          <a:prstGeom prst="rect">
            <a:avLst/>
          </a:prstGeom>
        </p:spPr>
      </p:pic>
      <p:grpSp>
        <p:nvGrpSpPr>
          <p:cNvPr id="22" name="Ryhmä 21">
            <a:extLst>
              <a:ext uri="{FF2B5EF4-FFF2-40B4-BE49-F238E27FC236}">
                <a16:creationId xmlns:a16="http://schemas.microsoft.com/office/drawing/2014/main" id="{528C54C7-75CF-4549-8943-43D16EEB3594}"/>
              </a:ext>
            </a:extLst>
          </p:cNvPr>
          <p:cNvGrpSpPr/>
          <p:nvPr/>
        </p:nvGrpSpPr>
        <p:grpSpPr>
          <a:xfrm>
            <a:off x="132735" y="199103"/>
            <a:ext cx="8878530" cy="6585154"/>
            <a:chOff x="132735" y="199103"/>
            <a:chExt cx="8878530" cy="6585154"/>
          </a:xfrm>
        </p:grpSpPr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6FED0C9A-6F4E-4A4E-B09A-D11D6C10A477}"/>
                </a:ext>
              </a:extLst>
            </p:cNvPr>
            <p:cNvSpPr/>
            <p:nvPr/>
          </p:nvSpPr>
          <p:spPr>
            <a:xfrm>
              <a:off x="132735" y="199103"/>
              <a:ext cx="8878530" cy="6459794"/>
            </a:xfrm>
            <a:prstGeom prst="rect">
              <a:avLst/>
            </a:prstGeom>
            <a:noFill/>
            <a:ln w="63500">
              <a:solidFill>
                <a:srgbClr val="106B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Kuva 23" descr="Kuva, joka sisältää kohteen teksti, clipart-kuva, merkki&#10;&#10;Kuvaus luotu automaattisesti">
              <a:extLst>
                <a:ext uri="{FF2B5EF4-FFF2-40B4-BE49-F238E27FC236}">
                  <a16:creationId xmlns:a16="http://schemas.microsoft.com/office/drawing/2014/main" id="{657C2A9E-B07D-49C0-9999-D4AC441A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4502" y="6444994"/>
              <a:ext cx="578776" cy="339263"/>
            </a:xfrm>
            <a:prstGeom prst="rect">
              <a:avLst/>
            </a:prstGeom>
          </p:spPr>
        </p:pic>
      </p:grpSp>
      <p:sp>
        <p:nvSpPr>
          <p:cNvPr id="25" name="Google Shape;104;p4">
            <a:extLst>
              <a:ext uri="{FF2B5EF4-FFF2-40B4-BE49-F238E27FC236}">
                <a16:creationId xmlns:a16="http://schemas.microsoft.com/office/drawing/2014/main" id="{7337B5E8-0836-41FB-B51A-978E93B71A70}"/>
              </a:ext>
            </a:extLst>
          </p:cNvPr>
          <p:cNvSpPr txBox="1">
            <a:spLocks/>
          </p:cNvSpPr>
          <p:nvPr/>
        </p:nvSpPr>
        <p:spPr>
          <a:xfrm>
            <a:off x="115162" y="470053"/>
            <a:ext cx="4875600" cy="70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fi-FI" sz="3600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Moduulin tavoitteita</a:t>
            </a:r>
          </a:p>
        </p:txBody>
      </p:sp>
    </p:spTree>
    <p:extLst>
      <p:ext uri="{BB962C8B-B14F-4D97-AF65-F5344CB8AC3E}">
        <p14:creationId xmlns:p14="http://schemas.microsoft.com/office/powerpoint/2010/main" val="211168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34886" y="958851"/>
            <a:ext cx="3992601" cy="1311274"/>
          </a:xfrm>
        </p:spPr>
        <p:txBody>
          <a:bodyPr>
            <a:normAutofit fontScale="90000"/>
          </a:bodyPr>
          <a:lstStyle/>
          <a:p>
            <a:pPr algn="l"/>
            <a:r>
              <a:rPr lang="fi-FI" sz="3200" dirty="0">
                <a:latin typeface="Helvetica" panose="020B0604020202020204" pitchFamily="34" charset="0"/>
                <a:cs typeface="Helvetica" panose="020B0604020202020204" pitchFamily="34" charset="0"/>
              </a:rPr>
              <a:t>ÄI1 Tekstien tulkinta ja kirjoittaminen, 2 op</a:t>
            </a:r>
            <a:br>
              <a:rPr lang="fi-FI" dirty="0"/>
            </a:br>
            <a:endParaRPr lang="fi-FI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2325"/>
            <a:ext cx="2572178" cy="52197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9400" y="1776261"/>
            <a:ext cx="1562100" cy="4146477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72292DB9-AF1B-4ECC-A7D0-E9D4EB5AE623}"/>
              </a:ext>
            </a:extLst>
          </p:cNvPr>
          <p:cNvGrpSpPr/>
          <p:nvPr/>
        </p:nvGrpSpPr>
        <p:grpSpPr>
          <a:xfrm>
            <a:off x="132735" y="199103"/>
            <a:ext cx="8878530" cy="6585154"/>
            <a:chOff x="132735" y="199103"/>
            <a:chExt cx="8878530" cy="658515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05180BC0-7DDA-4AAC-A38D-069B7F32B431}"/>
                </a:ext>
              </a:extLst>
            </p:cNvPr>
            <p:cNvSpPr/>
            <p:nvPr/>
          </p:nvSpPr>
          <p:spPr>
            <a:xfrm>
              <a:off x="132735" y="199103"/>
              <a:ext cx="8878530" cy="6459794"/>
            </a:xfrm>
            <a:prstGeom prst="rect">
              <a:avLst/>
            </a:prstGeom>
            <a:noFill/>
            <a:ln w="63500">
              <a:solidFill>
                <a:srgbClr val="106B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Kuva 8" descr="Kuva, joka sisältää kohteen teksti, clipart-kuva, merkki&#10;&#10;Kuvaus luotu automaattisesti">
              <a:extLst>
                <a:ext uri="{FF2B5EF4-FFF2-40B4-BE49-F238E27FC236}">
                  <a16:creationId xmlns:a16="http://schemas.microsoft.com/office/drawing/2014/main" id="{C4711362-0457-4043-B518-6471DE018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4502" y="6444994"/>
              <a:ext cx="578776" cy="339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2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626675"/>
            <a:ext cx="7895867" cy="392414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68350" y="428625"/>
            <a:ext cx="4279900" cy="1470025"/>
          </a:xfrm>
        </p:spPr>
        <p:txBody>
          <a:bodyPr>
            <a:normAutofit/>
          </a:bodyPr>
          <a:lstStyle/>
          <a:p>
            <a:pPr algn="l"/>
            <a:r>
              <a:rPr lang="fi-FI" sz="3600" dirty="0">
                <a:latin typeface="Helvetica"/>
                <a:cs typeface="Helvetica"/>
              </a:rPr>
              <a:t>Moduulin sisällöt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529AD33E-BDDE-4A31-B63B-0E1C1C56ADE6}"/>
              </a:ext>
            </a:extLst>
          </p:cNvPr>
          <p:cNvGrpSpPr/>
          <p:nvPr/>
        </p:nvGrpSpPr>
        <p:grpSpPr>
          <a:xfrm>
            <a:off x="132735" y="199103"/>
            <a:ext cx="8878530" cy="6585154"/>
            <a:chOff x="132735" y="199103"/>
            <a:chExt cx="8878530" cy="6585154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C003497E-E39C-437E-BDB4-B25F639619B7}"/>
                </a:ext>
              </a:extLst>
            </p:cNvPr>
            <p:cNvSpPr/>
            <p:nvPr/>
          </p:nvSpPr>
          <p:spPr>
            <a:xfrm>
              <a:off x="132735" y="199103"/>
              <a:ext cx="8878530" cy="6459794"/>
            </a:xfrm>
            <a:prstGeom prst="rect">
              <a:avLst/>
            </a:prstGeom>
            <a:noFill/>
            <a:ln w="63500">
              <a:solidFill>
                <a:srgbClr val="106B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" name="Kuva 6" descr="Kuva, joka sisältää kohteen teksti, clipart-kuva, merkki&#10;&#10;Kuvaus luotu automaattisesti">
              <a:extLst>
                <a:ext uri="{FF2B5EF4-FFF2-40B4-BE49-F238E27FC236}">
                  <a16:creationId xmlns:a16="http://schemas.microsoft.com/office/drawing/2014/main" id="{BF229E41-3579-4DF0-B27E-40413485D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4502" y="6444994"/>
              <a:ext cx="578776" cy="339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06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768350" y="669925"/>
            <a:ext cx="75882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600" dirty="0">
                <a:latin typeface="Helvetica"/>
                <a:cs typeface="Helvetica"/>
              </a:rPr>
              <a:t>Lukemisen taito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768350" y="1968500"/>
            <a:ext cx="7423150" cy="3759200"/>
          </a:xfrm>
        </p:spPr>
        <p:txBody>
          <a:bodyPr>
            <a:normAutofit/>
          </a:bodyPr>
          <a:lstStyle/>
          <a:p>
            <a:pPr marL="457200" lvl="0" indent="-457200" algn="l" fontAlgn="base">
              <a:buFont typeface="Arial"/>
              <a:buChar char="•"/>
            </a:pPr>
            <a:r>
              <a:rPr lang="fi-FI" sz="27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Lukutaito ei ole taito, jonka oppiminen päättyy siihen, kun on opittu lukemaan.</a:t>
            </a:r>
          </a:p>
          <a:p>
            <a:pPr marL="457200" lvl="0" indent="-457200" algn="l" fontAlgn="base">
              <a:buFont typeface="Arial"/>
              <a:buChar char="•"/>
            </a:pPr>
            <a:r>
              <a:rPr lang="fi-FI" sz="27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Lukutaitoa harjaannutetaan läpi elämän.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71900"/>
            <a:ext cx="5487031" cy="220853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 rot="5400000">
            <a:off x="5720780" y="5640001"/>
            <a:ext cx="158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 </a:t>
            </a:r>
            <a:r>
              <a:rPr lang="fi-FI" sz="1200" dirty="0" err="1"/>
              <a:t>Pixabay</a:t>
            </a:r>
            <a:r>
              <a:rPr lang="fi-FI" sz="1200" dirty="0"/>
              <a:t>.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E5C276B-9D12-4C13-BD86-4DC12078893C}"/>
              </a:ext>
            </a:extLst>
          </p:cNvPr>
          <p:cNvGrpSpPr/>
          <p:nvPr/>
        </p:nvGrpSpPr>
        <p:grpSpPr>
          <a:xfrm>
            <a:off x="132735" y="199103"/>
            <a:ext cx="8878530" cy="6585154"/>
            <a:chOff x="132735" y="199103"/>
            <a:chExt cx="8878530" cy="658515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FEEF4CC-5FB8-405B-8442-00BB2A65B5D1}"/>
                </a:ext>
              </a:extLst>
            </p:cNvPr>
            <p:cNvSpPr/>
            <p:nvPr/>
          </p:nvSpPr>
          <p:spPr>
            <a:xfrm>
              <a:off x="132735" y="199103"/>
              <a:ext cx="8878530" cy="6459794"/>
            </a:xfrm>
            <a:prstGeom prst="rect">
              <a:avLst/>
            </a:prstGeom>
            <a:noFill/>
            <a:ln w="63500">
              <a:solidFill>
                <a:srgbClr val="106B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Kuva 9" descr="Kuva, joka sisältää kohteen teksti, clipart-kuva, merkki&#10;&#10;Kuvaus luotu automaattisesti">
              <a:extLst>
                <a:ext uri="{FF2B5EF4-FFF2-40B4-BE49-F238E27FC236}">
                  <a16:creationId xmlns:a16="http://schemas.microsoft.com/office/drawing/2014/main" id="{55E6DD71-A137-49B7-8B46-80F62B30C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4502" y="6444994"/>
              <a:ext cx="578776" cy="339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63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768350" y="669925"/>
            <a:ext cx="75882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600" dirty="0">
                <a:latin typeface="Helvetica"/>
                <a:cs typeface="Helvetica"/>
              </a:rPr>
              <a:t>Lukemisen tasoja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768350" y="1968500"/>
            <a:ext cx="7423150" cy="3759200"/>
          </a:xfrm>
        </p:spPr>
        <p:txBody>
          <a:bodyPr>
            <a:normAutofit fontScale="70000" lnSpcReduction="20000"/>
          </a:bodyPr>
          <a:lstStyle/>
          <a:p>
            <a:pPr marL="457200" indent="-457200" algn="l" fontAlgn="base">
              <a:buFont typeface="Arial"/>
              <a:buChar char="•"/>
            </a:pPr>
            <a:r>
              <a:rPr lang="fi-FI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Lukeminen voidaan nähdä eri tasoisina toimintoina.</a:t>
            </a:r>
          </a:p>
          <a:p>
            <a:pPr algn="l" fontAlgn="base"/>
            <a:r>
              <a:rPr lang="fi-FI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endParaRPr lang="fi-FI" sz="1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71550" lvl="1" indent="-514350" algn="l" fontAlgn="base">
              <a:buFont typeface="+mj-lt"/>
              <a:buAutoNum type="arabicPeriod"/>
            </a:pPr>
            <a:r>
              <a:rPr lang="fi-FI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Toistava taso tarkoittaa sitä, että lukija löytää tekstistä tarvitsemiaan tietoja. Esimerkiksi hän kykenee selvittämään, mihin aikaan linja-auto lähtee.</a:t>
            </a:r>
          </a:p>
          <a:p>
            <a:pPr marL="971550" lvl="1" indent="-514350" algn="l" fontAlgn="base">
              <a:buFont typeface="+mj-lt"/>
              <a:buAutoNum type="arabicPeriod"/>
            </a:pPr>
            <a:endParaRPr lang="fi-FI" sz="105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71550" lvl="1" indent="-514350" algn="l" fontAlgn="base">
              <a:buFont typeface="+mj-lt"/>
              <a:buAutoNum type="arabicPeriod"/>
            </a:pPr>
            <a:r>
              <a:rPr lang="fi-FI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Päättelevällä tasolla lukija pohtii tekstin osien välisiä suhteita ja tekee päätelmiä. Hän esimerkiksi päättelee, miksi romaanin päähenkilö toimii tietyllä tavalla.</a:t>
            </a:r>
          </a:p>
          <a:p>
            <a:pPr marL="971550" lvl="1" indent="-514350" algn="l" fontAlgn="base">
              <a:buFont typeface="+mj-lt"/>
              <a:buAutoNum type="arabicPeriod"/>
            </a:pPr>
            <a:endParaRPr lang="fi-FI" sz="105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71550" lvl="1" indent="-514350" algn="l" fontAlgn="base">
              <a:buFont typeface="+mj-lt"/>
              <a:buAutoNum type="arabicPeriod"/>
            </a:pPr>
            <a:r>
              <a:rPr lang="fi-FI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Arvioivalla tasolla lukija muodostaa johtopäätöksiä ja mielipiteitä. Hän esimerkiksi muodostaa omia mielipiteitä käsiteltävästä aiheesta ja pohtii, miten itse toimisi vastaavassa tilanteessa.</a:t>
            </a:r>
            <a:endParaRPr lang="fi-FI" sz="105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76A3DE4-E6CB-4150-8509-6DAAD6F293A1}"/>
              </a:ext>
            </a:extLst>
          </p:cNvPr>
          <p:cNvGrpSpPr/>
          <p:nvPr/>
        </p:nvGrpSpPr>
        <p:grpSpPr>
          <a:xfrm>
            <a:off x="132735" y="199103"/>
            <a:ext cx="8878530" cy="6585154"/>
            <a:chOff x="132735" y="199103"/>
            <a:chExt cx="8878530" cy="6585154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B00F0D93-2B38-447F-8D8C-59A62BB2D02B}"/>
                </a:ext>
              </a:extLst>
            </p:cNvPr>
            <p:cNvSpPr/>
            <p:nvPr/>
          </p:nvSpPr>
          <p:spPr>
            <a:xfrm>
              <a:off x="132735" y="199103"/>
              <a:ext cx="8878530" cy="6459794"/>
            </a:xfrm>
            <a:prstGeom prst="rect">
              <a:avLst/>
            </a:prstGeom>
            <a:noFill/>
            <a:ln w="63500">
              <a:solidFill>
                <a:srgbClr val="106B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Kuva 8" descr="Kuva, joka sisältää kohteen teksti, clipart-kuva, merkki&#10;&#10;Kuvaus luotu automaattisesti">
              <a:extLst>
                <a:ext uri="{FF2B5EF4-FFF2-40B4-BE49-F238E27FC236}">
                  <a16:creationId xmlns:a16="http://schemas.microsoft.com/office/drawing/2014/main" id="{83D2DFA8-5F80-4E29-ACA8-86C17A358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4502" y="6444994"/>
              <a:ext cx="578776" cy="339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910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221</Words>
  <Application>Microsoft Office PowerPoint</Application>
  <PresentationFormat>Näytössä katseltava diaesitys (4:3)</PresentationFormat>
  <Paragraphs>48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Office-teema</vt:lpstr>
      <vt:lpstr>Suomen kieli ja kirjallisuus</vt:lpstr>
      <vt:lpstr>Suomen kieli ja kirjallisuus on monitieteinen tieto-, taito- ja kulttuuriaine</vt:lpstr>
      <vt:lpstr>Laaja tekstikäsitys: tekstit ovat monimuotoisia</vt:lpstr>
      <vt:lpstr>PowerPoint-esitys</vt:lpstr>
      <vt:lpstr>PowerPoint-esitys</vt:lpstr>
      <vt:lpstr>ÄI1 Tekstien tulkinta ja kirjoittaminen, 2 op </vt:lpstr>
      <vt:lpstr>Moduulin sisällöt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ÄOL</dc:creator>
  <cp:lastModifiedBy>Ulla Suontausta</cp:lastModifiedBy>
  <cp:revision>49</cp:revision>
  <dcterms:created xsi:type="dcterms:W3CDTF">2019-12-03T12:44:04Z</dcterms:created>
  <dcterms:modified xsi:type="dcterms:W3CDTF">2024-02-08T15:22:05Z</dcterms:modified>
</cp:coreProperties>
</file>