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20"/>
  </p:notesMasterIdLst>
  <p:sldIdLst>
    <p:sldId id="256" r:id="rId2"/>
    <p:sldId id="257" r:id="rId3"/>
    <p:sldId id="267" r:id="rId4"/>
    <p:sldId id="258" r:id="rId5"/>
    <p:sldId id="269" r:id="rId6"/>
    <p:sldId id="270" r:id="rId7"/>
    <p:sldId id="259" r:id="rId8"/>
    <p:sldId id="266" r:id="rId9"/>
    <p:sldId id="268" r:id="rId10"/>
    <p:sldId id="272" r:id="rId11"/>
    <p:sldId id="273" r:id="rId12"/>
    <p:sldId id="271" r:id="rId13"/>
    <p:sldId id="274" r:id="rId14"/>
    <p:sldId id="275" r:id="rId15"/>
    <p:sldId id="276" r:id="rId16"/>
    <p:sldId id="277" r:id="rId17"/>
    <p:sldId id="263" r:id="rId18"/>
    <p:sldId id="264" r:id="rId19"/>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6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25E568-7B1F-4E05-810F-7CCDDDCE4E3A}" type="datetimeFigureOut">
              <a:rPr lang="fi-FI" smtClean="0"/>
              <a:pPr/>
              <a:t>11.11.2011</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AA5B86-EA78-41FD-AF63-07B5C99C42F9}" type="slidenum">
              <a:rPr lang="fi-FI" smtClean="0"/>
              <a:pPr/>
              <a:t>‹#›</a:t>
            </a:fld>
            <a:endParaRPr lang="fi-FI"/>
          </a:p>
        </p:txBody>
      </p:sp>
    </p:spTree>
    <p:extLst>
      <p:ext uri="{BB962C8B-B14F-4D97-AF65-F5344CB8AC3E}">
        <p14:creationId xmlns="" xmlns:p14="http://schemas.microsoft.com/office/powerpoint/2010/main" val="1905459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3BB749B7-F44F-4C64-9501-CDB2209745C7}" type="slidenum">
              <a:rPr lang="fi-FI" smtClean="0"/>
              <a:pPr/>
              <a:t>4</a:t>
            </a:fld>
            <a:endParaRPr lang="fi-FI" smtClean="0"/>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pPr eaLnBrk="1" hangingPunct="1"/>
            <a:endParaRPr lang="fi-FI"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6FAA5B86-EA78-41FD-AF63-07B5C99C42F9}" type="slidenum">
              <a:rPr lang="fi-FI" smtClean="0"/>
              <a:pPr/>
              <a:t>8</a:t>
            </a:fld>
            <a:endParaRPr lang="fi-FI"/>
          </a:p>
        </p:txBody>
      </p:sp>
    </p:spTree>
    <p:extLst>
      <p:ext uri="{BB962C8B-B14F-4D97-AF65-F5344CB8AC3E}">
        <p14:creationId xmlns="" xmlns:p14="http://schemas.microsoft.com/office/powerpoint/2010/main" val="15911318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p:spPr>
        <p:txBody>
          <a:bodyPr/>
          <a:lstStyle/>
          <a:p>
            <a:fld id="{07402B3E-1143-4F9F-817C-E400B1BE78FE}" type="slidenum">
              <a:rPr lang="fi-FI" smtClean="0"/>
              <a:pPr/>
              <a:t>17</a:t>
            </a:fld>
            <a:endParaRPr lang="fi-FI" smtClean="0"/>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p:spPr>
        <p:txBody>
          <a:bodyPr/>
          <a:lstStyle/>
          <a:p>
            <a:pPr eaLnBrk="1" hangingPunct="1"/>
            <a:endParaRPr lang="fi-FI"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p:spPr>
        <p:txBody>
          <a:bodyPr/>
          <a:lstStyle/>
          <a:p>
            <a:fld id="{5623FEC1-BD78-4F96-9BD0-EFDC327B7ADC}" type="slidenum">
              <a:rPr lang="fi-FI" smtClean="0"/>
              <a:pPr/>
              <a:t>18</a:t>
            </a:fld>
            <a:endParaRPr lang="fi-FI" smtClean="0"/>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p:spPr>
        <p:txBody>
          <a:bodyPr/>
          <a:lstStyle/>
          <a:p>
            <a:pPr eaLnBrk="1" hangingPunct="1"/>
            <a:endParaRPr lang="fi-FI"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Ref idx="1002">
        <a:schemeClr val="bg2"/>
      </p:bgRef>
    </p:bg>
    <p:spTree>
      <p:nvGrpSpPr>
        <p:cNvPr id="1" name=""/>
        <p:cNvGrpSpPr/>
        <p:nvPr/>
      </p:nvGrpSpPr>
      <p:grpSpPr>
        <a:xfrm>
          <a:off x="0" y="0"/>
          <a:ext cx="0" cy="0"/>
          <a:chOff x="0" y="0"/>
          <a:chExt cx="0" cy="0"/>
        </a:xfrm>
      </p:grpSpPr>
      <p:sp>
        <p:nvSpPr>
          <p:cNvPr id="7" name="Puolivapaa piirto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Puolivapaa piirto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Otsikko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i-FI" smtClean="0"/>
              <a:t>Muokkaa perustyyl. napsautt.</a:t>
            </a:r>
            <a:endParaRPr kumimoji="0" lang="en-US"/>
          </a:p>
        </p:txBody>
      </p:sp>
      <p:sp>
        <p:nvSpPr>
          <p:cNvPr id="17" name="Alaotsikko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i-FI" smtClean="0"/>
              <a:t>Muokkaa alaotsikon perustyyliä napsautt.</a:t>
            </a:r>
            <a:endParaRPr kumimoji="0" lang="en-US"/>
          </a:p>
        </p:txBody>
      </p:sp>
      <p:sp>
        <p:nvSpPr>
          <p:cNvPr id="30" name="Päivämäärän paikkamerkki 29"/>
          <p:cNvSpPr>
            <a:spLocks noGrp="1"/>
          </p:cNvSpPr>
          <p:nvPr>
            <p:ph type="dt" sz="half" idx="10"/>
          </p:nvPr>
        </p:nvSpPr>
        <p:spPr/>
        <p:txBody>
          <a:bodyPr/>
          <a:lstStyle/>
          <a:p>
            <a:fld id="{7DCB3A67-9014-4386-B051-E9700CB780F9}" type="datetimeFigureOut">
              <a:rPr lang="fi-FI" smtClean="0"/>
              <a:pPr/>
              <a:t>11.11.2011</a:t>
            </a:fld>
            <a:endParaRPr lang="fi-FI"/>
          </a:p>
        </p:txBody>
      </p:sp>
      <p:sp>
        <p:nvSpPr>
          <p:cNvPr id="19" name="Alatunnisteen paikkamerkki 18"/>
          <p:cNvSpPr>
            <a:spLocks noGrp="1"/>
          </p:cNvSpPr>
          <p:nvPr>
            <p:ph type="ftr" sz="quarter" idx="11"/>
          </p:nvPr>
        </p:nvSpPr>
        <p:spPr/>
        <p:txBody>
          <a:bodyPr/>
          <a:lstStyle/>
          <a:p>
            <a:endParaRPr lang="fi-FI"/>
          </a:p>
        </p:txBody>
      </p:sp>
      <p:sp>
        <p:nvSpPr>
          <p:cNvPr id="27" name="Dian numeron paikkamerkki 26"/>
          <p:cNvSpPr>
            <a:spLocks noGrp="1"/>
          </p:cNvSpPr>
          <p:nvPr>
            <p:ph type="sldNum" sz="quarter" idx="12"/>
          </p:nvPr>
        </p:nvSpPr>
        <p:spPr/>
        <p:txBody>
          <a:bodyPr/>
          <a:lstStyle/>
          <a:p>
            <a:fld id="{8558E21A-9A78-4B87-9000-CBE0010F596E}" type="slidenum">
              <a:rPr lang="fi-FI" smtClean="0"/>
              <a:pPr/>
              <a:t>‹#›</a:t>
            </a:fld>
            <a:endParaRPr lang="fi-FI"/>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p:txBody>
          <a:bodyPr vert="eaVer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fld id="{7DCB3A67-9014-4386-B051-E9700CB780F9}" type="datetimeFigureOut">
              <a:rPr lang="fi-FI" smtClean="0"/>
              <a:pPr/>
              <a:t>11.11.2011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558E21A-9A78-4B87-9000-CBE0010F596E}" type="slidenum">
              <a:rPr lang="fi-FI" smtClean="0"/>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fld id="{7DCB3A67-9014-4386-B051-E9700CB780F9}" type="datetimeFigureOut">
              <a:rPr lang="fi-FI" smtClean="0"/>
              <a:pPr/>
              <a:t>11.11.2011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558E21A-9A78-4B87-9000-CBE0010F596E}"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lgn="l">
              <a:defRPr/>
            </a:lvl1pPr>
          </a:lstStyle>
          <a:p>
            <a:r>
              <a:rPr kumimoji="0" lang="fi-FI" smtClean="0"/>
              <a:t>Muokkaa perustyyl. napsautt.</a:t>
            </a:r>
            <a:endParaRPr kumimoji="0" lang="en-US"/>
          </a:p>
        </p:txBody>
      </p:sp>
      <p:sp>
        <p:nvSpPr>
          <p:cNvPr id="3" name="Sisällön paikkamerkki 2"/>
          <p:cNvSpPr>
            <a:spLocks noGrp="1"/>
          </p:cNvSpPr>
          <p:nvPr>
            <p:ph idx="1"/>
          </p:nvPr>
        </p:nvSpPr>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fld id="{7DCB3A67-9014-4386-B051-E9700CB780F9}" type="datetimeFigureOut">
              <a:rPr lang="fi-FI" smtClean="0"/>
              <a:pPr/>
              <a:t>11.11.2011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558E21A-9A78-4B87-9000-CBE0010F596E}" type="slidenum">
              <a:rPr lang="fi-FI" smtClean="0"/>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2">
        <a:schemeClr val="bg2"/>
      </p:bgRef>
    </p:bg>
    <p:spTree>
      <p:nvGrpSpPr>
        <p:cNvPr id="1" name=""/>
        <p:cNvGrpSpPr/>
        <p:nvPr/>
      </p:nvGrpSpPr>
      <p:grpSpPr>
        <a:xfrm>
          <a:off x="0" y="0"/>
          <a:ext cx="0" cy="0"/>
          <a:chOff x="0" y="0"/>
          <a:chExt cx="0" cy="0"/>
        </a:xfrm>
      </p:grpSpPr>
      <p:sp>
        <p:nvSpPr>
          <p:cNvPr id="7" name="Puolivapaa piirto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Puolivapaa piirto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Otsikko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i-FI" smtClean="0"/>
              <a:t>Muokkaa perustyyl. napsautt.</a:t>
            </a:r>
            <a:endParaRPr kumimoji="0" lang="en-US"/>
          </a:p>
        </p:txBody>
      </p:sp>
      <p:sp>
        <p:nvSpPr>
          <p:cNvPr id="3" name="Tekstin paikkamerkki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i-FI" smtClean="0"/>
              <a:t>Muokkaa tekstin perustyylejä napsauttamalla</a:t>
            </a:r>
          </a:p>
        </p:txBody>
      </p:sp>
      <p:sp>
        <p:nvSpPr>
          <p:cNvPr id="4" name="Päivämäärän paikkamerkki 3"/>
          <p:cNvSpPr>
            <a:spLocks noGrp="1"/>
          </p:cNvSpPr>
          <p:nvPr>
            <p:ph type="dt" sz="half" idx="10"/>
          </p:nvPr>
        </p:nvSpPr>
        <p:spPr/>
        <p:txBody>
          <a:bodyPr/>
          <a:lstStyle/>
          <a:p>
            <a:fld id="{7DCB3A67-9014-4386-B051-E9700CB780F9}" type="datetimeFigureOut">
              <a:rPr lang="fi-FI" smtClean="0"/>
              <a:pPr/>
              <a:t>11.11.2011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558E21A-9A78-4B87-9000-CBE0010F596E}" type="slidenum">
              <a:rPr lang="fi-FI" smtClean="0"/>
              <a:pPr/>
              <a:t>‹#›</a:t>
            </a:fld>
            <a:endParaRPr lang="fi-FI"/>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7467600" cy="1143000"/>
          </a:xfrm>
        </p:spPr>
        <p:txBody>
          <a:bodyPr/>
          <a:lstStyle/>
          <a:p>
            <a:r>
              <a:rPr kumimoji="0" lang="fi-FI" smtClean="0"/>
              <a:t>Muokkaa perustyyl. napsautt.</a:t>
            </a:r>
            <a:endParaRPr kumimoji="0" lang="en-US"/>
          </a:p>
        </p:txBody>
      </p:sp>
      <p:sp>
        <p:nvSpPr>
          <p:cNvPr id="3" name="Sisällön paikkamerkki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Sisällön paikkamerkki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5" name="Päivämäärän paikkamerkki 4"/>
          <p:cNvSpPr>
            <a:spLocks noGrp="1"/>
          </p:cNvSpPr>
          <p:nvPr>
            <p:ph type="dt" sz="half" idx="10"/>
          </p:nvPr>
        </p:nvSpPr>
        <p:spPr/>
        <p:txBody>
          <a:bodyPr/>
          <a:lstStyle/>
          <a:p>
            <a:fld id="{7DCB3A67-9014-4386-B051-E9700CB780F9}" type="datetimeFigureOut">
              <a:rPr lang="fi-FI" smtClean="0"/>
              <a:pPr/>
              <a:t>11.11.2011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558E21A-9A78-4B87-9000-CBE0010F596E}" type="slidenum">
              <a:rPr lang="fi-FI" smtClean="0"/>
              <a:pPr/>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8229600" cy="1143000"/>
          </a:xfrm>
        </p:spPr>
        <p:txBody>
          <a:bodyPr anchor="ctr"/>
          <a:lstStyle>
            <a:lvl1pPr>
              <a:defRPr/>
            </a:lvl1pPr>
          </a:lstStyle>
          <a:p>
            <a:r>
              <a:rPr kumimoji="0" lang="fi-FI" smtClean="0"/>
              <a:t>Muokkaa perustyyl. napsautt.</a:t>
            </a:r>
            <a:endParaRPr kumimoji="0" lang="en-US"/>
          </a:p>
        </p:txBody>
      </p:sp>
      <p:sp>
        <p:nvSpPr>
          <p:cNvPr id="3" name="Tekstin paikkamerkki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i-FI" smtClean="0"/>
              <a:t>Muokkaa tekstin perustyylejä napsauttamalla</a:t>
            </a:r>
          </a:p>
        </p:txBody>
      </p:sp>
      <p:sp>
        <p:nvSpPr>
          <p:cNvPr id="4" name="Tekstin paikkamerkki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i-FI" smtClean="0"/>
              <a:t>Muokkaa tekstin perustyylejä napsauttamalla</a:t>
            </a:r>
          </a:p>
        </p:txBody>
      </p:sp>
      <p:sp>
        <p:nvSpPr>
          <p:cNvPr id="5" name="Sisällön paikkamerkki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6" name="Sisällön paikkamerkki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7" name="Päivämäärän paikkamerkki 6"/>
          <p:cNvSpPr>
            <a:spLocks noGrp="1"/>
          </p:cNvSpPr>
          <p:nvPr>
            <p:ph type="dt" sz="half" idx="10"/>
          </p:nvPr>
        </p:nvSpPr>
        <p:spPr/>
        <p:txBody>
          <a:bodyPr/>
          <a:lstStyle/>
          <a:p>
            <a:fld id="{7DCB3A67-9014-4386-B051-E9700CB780F9}" type="datetimeFigureOut">
              <a:rPr lang="fi-FI" smtClean="0"/>
              <a:pPr/>
              <a:t>11.11.2011</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558E21A-9A78-4B87-9000-CBE0010F596E}" type="slidenum">
              <a:rPr lang="fi-FI" smtClean="0"/>
              <a:pPr/>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320"/>
            <a:ext cx="7470648" cy="1143000"/>
          </a:xfrm>
        </p:spPr>
        <p:txBody>
          <a:bodyPr anchor="ctr"/>
          <a:lstStyle>
            <a:lvl1pPr algn="l">
              <a:defRPr sz="4600"/>
            </a:lvl1pPr>
          </a:lstStyle>
          <a:p>
            <a:r>
              <a:rPr kumimoji="0" lang="fi-FI" smtClean="0"/>
              <a:t>Muokkaa perustyyl. napsautt.</a:t>
            </a:r>
            <a:endParaRPr kumimoji="0" lang="en-US"/>
          </a:p>
        </p:txBody>
      </p:sp>
      <p:sp>
        <p:nvSpPr>
          <p:cNvPr id="7" name="Päivämäärän paikkamerkki 6"/>
          <p:cNvSpPr>
            <a:spLocks noGrp="1"/>
          </p:cNvSpPr>
          <p:nvPr>
            <p:ph type="dt" sz="half" idx="10"/>
          </p:nvPr>
        </p:nvSpPr>
        <p:spPr/>
        <p:txBody>
          <a:bodyPr/>
          <a:lstStyle/>
          <a:p>
            <a:fld id="{7DCB3A67-9014-4386-B051-E9700CB780F9}" type="datetimeFigureOut">
              <a:rPr lang="fi-FI" smtClean="0"/>
              <a:pPr/>
              <a:t>11.11.2011</a:t>
            </a:fld>
            <a:endParaRPr lang="fi-FI"/>
          </a:p>
        </p:txBody>
      </p:sp>
      <p:sp>
        <p:nvSpPr>
          <p:cNvPr id="8" name="Dian numeron paikkamerkki 7"/>
          <p:cNvSpPr>
            <a:spLocks noGrp="1"/>
          </p:cNvSpPr>
          <p:nvPr>
            <p:ph type="sldNum" sz="quarter" idx="11"/>
          </p:nvPr>
        </p:nvSpPr>
        <p:spPr/>
        <p:txBody>
          <a:bodyPr/>
          <a:lstStyle/>
          <a:p>
            <a:fld id="{8558E21A-9A78-4B87-9000-CBE0010F596E}" type="slidenum">
              <a:rPr lang="fi-FI" smtClean="0"/>
              <a:pPr/>
              <a:t>‹#›</a:t>
            </a:fld>
            <a:endParaRPr lang="fi-FI"/>
          </a:p>
        </p:txBody>
      </p:sp>
      <p:sp>
        <p:nvSpPr>
          <p:cNvPr id="9" name="Alatunnisteen paikkamerkki 8"/>
          <p:cNvSpPr>
            <a:spLocks noGrp="1"/>
          </p:cNvSpPr>
          <p:nvPr>
            <p:ph type="ftr" sz="quarter" idx="12"/>
          </p:nvPr>
        </p:nvSpPr>
        <p:spPr/>
        <p:txBody>
          <a:bodyPr/>
          <a:lstStyle/>
          <a:p>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7DCB3A67-9014-4386-B051-E9700CB780F9}" type="datetimeFigureOut">
              <a:rPr lang="fi-FI" smtClean="0"/>
              <a:pPr/>
              <a:t>11.11.2011</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558E21A-9A78-4B87-9000-CBE0010F596E}" type="slidenum">
              <a:rPr lang="fi-FI" smtClean="0"/>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fi-FI" smtClean="0"/>
              <a:t>Muokkaa perustyyl. napsautt.</a:t>
            </a:r>
            <a:endParaRPr kumimoji="0" lang="en-US"/>
          </a:p>
        </p:txBody>
      </p:sp>
      <p:sp>
        <p:nvSpPr>
          <p:cNvPr id="3" name="Tekstin paikkamerkki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fi-FI" smtClean="0"/>
              <a:t>Muokkaa tekstin perustyylejä napsauttamalla</a:t>
            </a:r>
          </a:p>
        </p:txBody>
      </p:sp>
      <p:sp>
        <p:nvSpPr>
          <p:cNvPr id="4" name="Sisällön paikkamerkki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5" name="Päivämäärän paikkamerkki 4"/>
          <p:cNvSpPr>
            <a:spLocks noGrp="1"/>
          </p:cNvSpPr>
          <p:nvPr>
            <p:ph type="dt" sz="half" idx="10"/>
          </p:nvPr>
        </p:nvSpPr>
        <p:spPr/>
        <p:txBody>
          <a:bodyPr/>
          <a:lstStyle/>
          <a:p>
            <a:fld id="{7DCB3A67-9014-4386-B051-E9700CB780F9}" type="datetimeFigureOut">
              <a:rPr lang="fi-FI" smtClean="0"/>
              <a:pPr/>
              <a:t>11.11.2011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a:xfrm>
            <a:off x="8156448" y="6422064"/>
            <a:ext cx="762000" cy="365125"/>
          </a:xfrm>
        </p:spPr>
        <p:txBody>
          <a:bodyPr/>
          <a:lstStyle/>
          <a:p>
            <a:fld id="{8558E21A-9A78-4B87-9000-CBE0010F596E}" type="slidenum">
              <a:rPr lang="fi-FI" smtClean="0"/>
              <a:pPr/>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fi-FI" smtClean="0"/>
              <a:t>Muokkaa perustyyl. napsautt.</a:t>
            </a:r>
            <a:endParaRPr kumimoji="0" lang="en-US"/>
          </a:p>
        </p:txBody>
      </p:sp>
      <p:sp>
        <p:nvSpPr>
          <p:cNvPr id="3" name="Kuvan paikkamerkki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fi-FI" smtClean="0"/>
              <a:t>Lisää kuva napsauttamalla kuvaketta</a:t>
            </a:r>
            <a:endParaRPr kumimoji="0" lang="en-US" dirty="0"/>
          </a:p>
        </p:txBody>
      </p:sp>
      <p:sp>
        <p:nvSpPr>
          <p:cNvPr id="4" name="Tekstin paikkamerkki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i-FI" smtClean="0"/>
              <a:t>Muokkaa tekstin perustyylejä napsauttamalla</a:t>
            </a:r>
          </a:p>
        </p:txBody>
      </p:sp>
      <p:sp>
        <p:nvSpPr>
          <p:cNvPr id="5" name="Päivämäärän paikkamerkki 4"/>
          <p:cNvSpPr>
            <a:spLocks noGrp="1"/>
          </p:cNvSpPr>
          <p:nvPr>
            <p:ph type="dt" sz="half" idx="10"/>
          </p:nvPr>
        </p:nvSpPr>
        <p:spPr>
          <a:xfrm>
            <a:off x="457200" y="6422064"/>
            <a:ext cx="2133600" cy="365125"/>
          </a:xfrm>
        </p:spPr>
        <p:txBody>
          <a:bodyPr/>
          <a:lstStyle/>
          <a:p>
            <a:fld id="{7DCB3A67-9014-4386-B051-E9700CB780F9}" type="datetimeFigureOut">
              <a:rPr lang="fi-FI" smtClean="0"/>
              <a:pPr/>
              <a:t>11.11.2011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558E21A-9A78-4B87-9000-CBE0010F596E}" type="slidenum">
              <a:rPr lang="fi-FI" smtClean="0"/>
              <a:pPr/>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Puolivapaa piirto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Puolivapaa piirto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Otsikon paikkamerkki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fi-FI" smtClean="0"/>
              <a:t>Muokkaa perustyyl. napsautt.</a:t>
            </a:r>
            <a:endParaRPr kumimoji="0" lang="en-US"/>
          </a:p>
        </p:txBody>
      </p:sp>
      <p:sp>
        <p:nvSpPr>
          <p:cNvPr id="30" name="Tekstin paikkamerkki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fi-FI" smtClean="0"/>
              <a:t>Muokkaa tekstin perustyylejä napsauttamalla</a:t>
            </a:r>
          </a:p>
          <a:p>
            <a:pPr lvl="1" eaLnBrk="1" latinLnBrk="0" hangingPunct="1"/>
            <a:r>
              <a:rPr kumimoji="0" lang="fi-FI" smtClean="0"/>
              <a:t>toinen taso</a:t>
            </a:r>
          </a:p>
          <a:p>
            <a:pPr lvl="2" eaLnBrk="1" latinLnBrk="0" hangingPunct="1"/>
            <a:r>
              <a:rPr kumimoji="0" lang="fi-FI" smtClean="0"/>
              <a:t>kolmas taso</a:t>
            </a:r>
          </a:p>
          <a:p>
            <a:pPr lvl="3" eaLnBrk="1" latinLnBrk="0" hangingPunct="1"/>
            <a:r>
              <a:rPr kumimoji="0" lang="fi-FI" smtClean="0"/>
              <a:t>neljäs taso</a:t>
            </a:r>
          </a:p>
          <a:p>
            <a:pPr lvl="4" eaLnBrk="1" latinLnBrk="0" hangingPunct="1"/>
            <a:r>
              <a:rPr kumimoji="0" lang="fi-FI" smtClean="0"/>
              <a:t>viides taso</a:t>
            </a:r>
            <a:endParaRPr kumimoji="0" lang="en-US"/>
          </a:p>
        </p:txBody>
      </p:sp>
      <p:sp>
        <p:nvSpPr>
          <p:cNvPr id="10" name="Päivämäärän paikkamerkki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7DCB3A67-9014-4386-B051-E9700CB780F9}" type="datetimeFigureOut">
              <a:rPr lang="fi-FI" smtClean="0"/>
              <a:pPr/>
              <a:t>11.11.2011</a:t>
            </a:fld>
            <a:endParaRPr lang="fi-FI"/>
          </a:p>
        </p:txBody>
      </p:sp>
      <p:sp>
        <p:nvSpPr>
          <p:cNvPr id="22" name="Alatunnisteen paikkamerkki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fi-FI"/>
          </a:p>
        </p:txBody>
      </p:sp>
      <p:sp>
        <p:nvSpPr>
          <p:cNvPr id="18" name="Dian numeron paikkamerkki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8558E21A-9A78-4B87-9000-CBE0010F596E}" type="slidenum">
              <a:rPr lang="fi-FI" smtClean="0"/>
              <a:pPr/>
              <a:t>‹#›</a:t>
            </a:fld>
            <a:endParaRPr lang="fi-FI"/>
          </a:p>
        </p:txBody>
      </p:sp>
    </p:spTree>
  </p:cSld>
  <p:clrMap bg1="dk1" tx1="lt1" bg2="dk2" tx2="lt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stat.fi/tup/suoluk/suoluk_yritykset.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429064" y="1268760"/>
            <a:ext cx="6480048" cy="1368152"/>
          </a:xfrm>
        </p:spPr>
        <p:txBody>
          <a:bodyPr>
            <a:normAutofit/>
          </a:bodyPr>
          <a:lstStyle/>
          <a:p>
            <a:r>
              <a:rPr lang="fi-FI" sz="4400" b="1" dirty="0" smtClean="0">
                <a:effectLst>
                  <a:outerShdw blurRad="38100" dist="38100" dir="2700000" algn="tl">
                    <a:srgbClr val="000000">
                      <a:alpha val="43137"/>
                    </a:srgbClr>
                  </a:outerShdw>
                </a:effectLst>
              </a:rPr>
              <a:t> </a:t>
            </a:r>
            <a:r>
              <a:rPr lang="fi-FI" sz="4400" b="1" u="sng" dirty="0" smtClean="0">
                <a:effectLst>
                  <a:outerShdw blurRad="38100" dist="38100" dir="2700000" algn="tl">
                    <a:srgbClr val="000000">
                      <a:alpha val="43137"/>
                    </a:srgbClr>
                  </a:outerShdw>
                </a:effectLst>
              </a:rPr>
              <a:t>Yritystoiminta</a:t>
            </a:r>
            <a:endParaRPr lang="fi-FI" sz="4400" b="1" u="sng"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548680"/>
            <a:ext cx="7467600" cy="5577483"/>
          </a:xfrm>
        </p:spPr>
        <p:txBody>
          <a:bodyPr/>
          <a:lstStyle/>
          <a:p>
            <a:pPr>
              <a:buNone/>
            </a:pPr>
            <a:r>
              <a:rPr lang="fi-FI" dirty="0" smtClean="0"/>
              <a:t>- yritykset koon mukaan</a:t>
            </a:r>
          </a:p>
          <a:p>
            <a:pPr>
              <a:buNone/>
            </a:pPr>
            <a:r>
              <a:rPr lang="fi-FI" dirty="0" smtClean="0"/>
              <a:t>		</a:t>
            </a:r>
            <a:r>
              <a:rPr lang="fi-FI" dirty="0" smtClean="0">
                <a:sym typeface="Wingdings"/>
              </a:rPr>
              <a:t> suuryritys, yli 250 työntekijää</a:t>
            </a:r>
          </a:p>
          <a:p>
            <a:pPr>
              <a:buNone/>
            </a:pPr>
            <a:r>
              <a:rPr lang="fi-FI" dirty="0" smtClean="0">
                <a:sym typeface="Wingdings"/>
              </a:rPr>
              <a:t>		 pk-yritys = pieni tai keskisuuri, 50-	250 työntekijää</a:t>
            </a:r>
          </a:p>
          <a:p>
            <a:pPr>
              <a:buNone/>
            </a:pPr>
            <a:r>
              <a:rPr lang="fi-FI" dirty="0" smtClean="0">
                <a:sym typeface="Wingdings"/>
              </a:rPr>
              <a:t>		 pienyritys, alle 50 työntekijää</a:t>
            </a:r>
          </a:p>
          <a:p>
            <a:pPr>
              <a:buNone/>
            </a:pPr>
            <a:r>
              <a:rPr lang="fi-FI" dirty="0" smtClean="0">
                <a:sym typeface="Wingdings"/>
              </a:rPr>
              <a:t>		 mikroyritys, alle 10 henkilöä</a:t>
            </a:r>
            <a:endParaRPr lang="fi-FI"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260648"/>
            <a:ext cx="7467600" cy="5865515"/>
          </a:xfrm>
        </p:spPr>
        <p:txBody>
          <a:bodyPr>
            <a:normAutofit fontScale="77500" lnSpcReduction="20000"/>
          </a:bodyPr>
          <a:lstStyle/>
          <a:p>
            <a:pPr>
              <a:buNone/>
            </a:pPr>
            <a:r>
              <a:rPr lang="fi-FI" dirty="0" smtClean="0"/>
              <a:t>Listaa pk-yritysten ja suuryritysten hyviä ja huonoja puolia</a:t>
            </a:r>
          </a:p>
          <a:p>
            <a:pPr>
              <a:buNone/>
            </a:pPr>
            <a:endParaRPr lang="fi-FI" dirty="0" smtClean="0"/>
          </a:p>
          <a:p>
            <a:pPr>
              <a:buNone/>
            </a:pPr>
            <a:r>
              <a:rPr lang="fi-FI" dirty="0" smtClean="0"/>
              <a:t>Suuryritykset</a:t>
            </a:r>
          </a:p>
          <a:p>
            <a:pPr>
              <a:buNone/>
            </a:pPr>
            <a:r>
              <a:rPr lang="fi-FI" dirty="0" smtClean="0"/>
              <a:t>+ kansainvälisyys</a:t>
            </a:r>
          </a:p>
          <a:p>
            <a:pPr>
              <a:buNone/>
            </a:pPr>
            <a:r>
              <a:rPr lang="fi-FI" dirty="0" smtClean="0"/>
              <a:t>+ tuotanto edullisempaa</a:t>
            </a:r>
          </a:p>
          <a:p>
            <a:pPr>
              <a:buNone/>
            </a:pPr>
            <a:r>
              <a:rPr lang="fi-FI" dirty="0" smtClean="0"/>
              <a:t>+ näkyvyys mediassa</a:t>
            </a:r>
          </a:p>
          <a:p>
            <a:pPr>
              <a:buNone/>
            </a:pPr>
            <a:r>
              <a:rPr lang="fi-FI" dirty="0" smtClean="0"/>
              <a:t>+ rahaa markkinointiin</a:t>
            </a:r>
          </a:p>
          <a:p>
            <a:pPr>
              <a:buNone/>
            </a:pPr>
            <a:r>
              <a:rPr lang="fi-FI" dirty="0" smtClean="0"/>
              <a:t>+ hyvä maksuvalmius</a:t>
            </a:r>
          </a:p>
          <a:p>
            <a:pPr>
              <a:buNone/>
            </a:pPr>
            <a:r>
              <a:rPr lang="fi-FI" dirty="0" smtClean="0"/>
              <a:t>+ rahaa investointeihin</a:t>
            </a:r>
          </a:p>
          <a:p>
            <a:pPr>
              <a:buNone/>
            </a:pPr>
            <a:r>
              <a:rPr lang="fi-FI" dirty="0" smtClean="0"/>
              <a:t>+ varaa tuotekehittelyyn</a:t>
            </a:r>
          </a:p>
          <a:p>
            <a:pPr>
              <a:buNone/>
            </a:pPr>
            <a:r>
              <a:rPr lang="fi-FI" dirty="0" smtClean="0"/>
              <a:t>+ edullisempaa lainaa</a:t>
            </a:r>
          </a:p>
          <a:p>
            <a:pPr>
              <a:buNone/>
            </a:pPr>
            <a:r>
              <a:rPr lang="fi-FI" dirty="0" smtClean="0"/>
              <a:t>+ henkilökunnan erikoistuminen</a:t>
            </a:r>
          </a:p>
          <a:p>
            <a:pPr>
              <a:buNone/>
            </a:pPr>
            <a:r>
              <a:rPr lang="fi-FI" dirty="0" smtClean="0"/>
              <a:t>+ iso yritys palkkauksineen ja muine etuineen houkuttelee henkilökuntaa</a:t>
            </a:r>
          </a:p>
          <a:p>
            <a:pPr>
              <a:buNone/>
            </a:pPr>
            <a:r>
              <a:rPr lang="fi-FI" dirty="0" smtClean="0"/>
              <a:t>- päätöksenteon jähmeys</a:t>
            </a:r>
          </a:p>
          <a:p>
            <a:pPr>
              <a:buNone/>
            </a:pPr>
            <a:r>
              <a:rPr lang="fi-FI" dirty="0" smtClean="0"/>
              <a:t>- johdon etääntyminen työntekijöistä ja asiakkaista</a:t>
            </a:r>
            <a:endParaRPr lang="fi-F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down)">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wipe(down)">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wipe(down)">
                                      <p:cBhvr>
                                        <p:cTn id="52" dur="500"/>
                                        <p:tgtEl>
                                          <p:spTgt spid="3">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wipe(down)">
                                      <p:cBhvr>
                                        <p:cTn id="57" dur="500"/>
                                        <p:tgtEl>
                                          <p:spTgt spid="3">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3">
                                            <p:txEl>
                                              <p:pRg st="12" end="12"/>
                                            </p:txEl>
                                          </p:spTgt>
                                        </p:tgtEl>
                                        <p:attrNameLst>
                                          <p:attrName>style.visibility</p:attrName>
                                        </p:attrNameLst>
                                      </p:cBhvr>
                                      <p:to>
                                        <p:strVal val="visible"/>
                                      </p:to>
                                    </p:set>
                                    <p:animEffect transition="in" filter="wipe(down)">
                                      <p:cBhvr>
                                        <p:cTn id="62" dur="500"/>
                                        <p:tgtEl>
                                          <p:spTgt spid="3">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3">
                                            <p:txEl>
                                              <p:pRg st="13" end="13"/>
                                            </p:txEl>
                                          </p:spTgt>
                                        </p:tgtEl>
                                        <p:attrNameLst>
                                          <p:attrName>style.visibility</p:attrName>
                                        </p:attrNameLst>
                                      </p:cBhvr>
                                      <p:to>
                                        <p:strVal val="visible"/>
                                      </p:to>
                                    </p:set>
                                    <p:animEffect transition="in" filter="wipe(down)">
                                      <p:cBhvr>
                                        <p:cTn id="67" dur="500"/>
                                        <p:tgtEl>
                                          <p:spTgt spid="3">
                                            <p:txEl>
                                              <p:pRg st="13" end="1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3">
                                            <p:txEl>
                                              <p:pRg st="14" end="14"/>
                                            </p:txEl>
                                          </p:spTgt>
                                        </p:tgtEl>
                                        <p:attrNameLst>
                                          <p:attrName>style.visibility</p:attrName>
                                        </p:attrNameLst>
                                      </p:cBhvr>
                                      <p:to>
                                        <p:strVal val="visible"/>
                                      </p:to>
                                    </p:set>
                                    <p:animEffect transition="in" filter="wipe(down)">
                                      <p:cBhvr>
                                        <p:cTn id="72"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332656"/>
            <a:ext cx="7467600" cy="5793507"/>
          </a:xfrm>
        </p:spPr>
        <p:txBody>
          <a:bodyPr/>
          <a:lstStyle/>
          <a:p>
            <a:pPr>
              <a:buNone/>
            </a:pPr>
            <a:r>
              <a:rPr lang="fi-FI" dirty="0" smtClean="0"/>
              <a:t> Pk-yritykset</a:t>
            </a:r>
          </a:p>
          <a:p>
            <a:pPr>
              <a:buNone/>
            </a:pPr>
            <a:r>
              <a:rPr lang="fi-FI" dirty="0" smtClean="0"/>
              <a:t>		+ yksilöllisyys</a:t>
            </a:r>
          </a:p>
          <a:p>
            <a:pPr>
              <a:buNone/>
            </a:pPr>
            <a:r>
              <a:rPr lang="fi-FI" dirty="0" smtClean="0"/>
              <a:t>		+ työllistäminen</a:t>
            </a:r>
          </a:p>
          <a:p>
            <a:pPr>
              <a:buNone/>
            </a:pPr>
            <a:r>
              <a:rPr lang="fi-FI" dirty="0" smtClean="0"/>
              <a:t>		+ erilaisia tuotteita, erityisosaamista</a:t>
            </a:r>
          </a:p>
          <a:p>
            <a:pPr>
              <a:buNone/>
            </a:pPr>
            <a:r>
              <a:rPr lang="fi-FI" dirty="0" smtClean="0"/>
              <a:t>		+ nopeaa päätöksentekoa</a:t>
            </a:r>
          </a:p>
          <a:p>
            <a:pPr>
              <a:buNone/>
            </a:pPr>
            <a:r>
              <a:rPr lang="fi-FI" dirty="0" smtClean="0"/>
              <a:t>		+ lähellä asiakkaita</a:t>
            </a:r>
          </a:p>
          <a:p>
            <a:pPr>
              <a:buNone/>
            </a:pPr>
            <a:r>
              <a:rPr lang="fi-FI" dirty="0" smtClean="0"/>
              <a:t>		+ mukautuvuus</a:t>
            </a:r>
          </a:p>
          <a:p>
            <a:pPr>
              <a:buNone/>
            </a:pPr>
            <a:r>
              <a:rPr lang="fi-FI" dirty="0" smtClean="0"/>
              <a:t>		+ ennakkoluulottomuus</a:t>
            </a:r>
          </a:p>
          <a:p>
            <a:pPr>
              <a:buNone/>
            </a:pPr>
            <a:r>
              <a:rPr lang="fi-FI" dirty="0" smtClean="0"/>
              <a:t>		- riippuvuus suuryrityksistä</a:t>
            </a:r>
            <a:endParaRPr lang="fi-F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sz="3800" b="1" u="sng" dirty="0" smtClean="0">
                <a:solidFill>
                  <a:srgbClr val="00B0F0"/>
                </a:solidFill>
                <a:latin typeface="+mn-lt"/>
              </a:rPr>
              <a:t>4. Julkinen valta yritystoiminnassa</a:t>
            </a:r>
            <a:endParaRPr lang="fi-FI" sz="3800" b="1" u="sng" dirty="0">
              <a:solidFill>
                <a:srgbClr val="00B0F0"/>
              </a:solidFill>
              <a:latin typeface="+mn-lt"/>
            </a:endParaRPr>
          </a:p>
        </p:txBody>
      </p:sp>
      <p:sp>
        <p:nvSpPr>
          <p:cNvPr id="3" name="Sisällön paikkamerkki 2"/>
          <p:cNvSpPr>
            <a:spLocks noGrp="1"/>
          </p:cNvSpPr>
          <p:nvPr>
            <p:ph idx="1"/>
          </p:nvPr>
        </p:nvSpPr>
        <p:spPr/>
        <p:txBody>
          <a:bodyPr>
            <a:normAutofit/>
          </a:bodyPr>
          <a:lstStyle/>
          <a:p>
            <a:pPr>
              <a:buNone/>
            </a:pPr>
            <a:r>
              <a:rPr lang="fi-FI" dirty="0" smtClean="0"/>
              <a:t>- julkinen yritys = valtio tai kunta omistaa kokonaan tai suuren osan siitä		</a:t>
            </a:r>
            <a:r>
              <a:rPr lang="fi-FI" dirty="0" smtClean="0">
                <a:sym typeface="Wingdings"/>
              </a:rPr>
              <a:t></a:t>
            </a:r>
            <a:r>
              <a:rPr lang="fi-FI" dirty="0" smtClean="0"/>
              <a:t> liikenne, energia</a:t>
            </a:r>
          </a:p>
          <a:p>
            <a:pPr>
              <a:buNone/>
            </a:pPr>
            <a:r>
              <a:rPr lang="fi-FI" dirty="0" smtClean="0">
                <a:sym typeface="Wingdings"/>
              </a:rPr>
              <a:t>		</a:t>
            </a:r>
            <a:r>
              <a:rPr lang="fi-FI" dirty="0" smtClean="0"/>
              <a:t> paljon pääomaa</a:t>
            </a:r>
          </a:p>
          <a:p>
            <a:pPr>
              <a:buNone/>
            </a:pPr>
            <a:r>
              <a:rPr lang="fi-FI" dirty="0" smtClean="0">
                <a:sym typeface="Wingdings"/>
              </a:rPr>
              <a:t>		</a:t>
            </a:r>
            <a:r>
              <a:rPr lang="fi-FI" dirty="0" smtClean="0"/>
              <a:t> alueellinen tasa-arvo</a:t>
            </a:r>
          </a:p>
          <a:p>
            <a:pPr>
              <a:buNone/>
            </a:pPr>
            <a:r>
              <a:rPr lang="fi-FI" dirty="0" smtClean="0">
                <a:sym typeface="Wingdings"/>
              </a:rPr>
              <a:t>		</a:t>
            </a:r>
            <a:r>
              <a:rPr lang="fi-FI" dirty="0" smtClean="0"/>
              <a:t> yksityistäminen = julkisten yhtiöiden 	myynti yksityisille (rahaa velkoihin, 	kannattavuus)</a:t>
            </a:r>
            <a:endParaRPr lang="fi-F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260648"/>
            <a:ext cx="7467600" cy="5865515"/>
          </a:xfrm>
        </p:spPr>
        <p:txBody>
          <a:bodyPr>
            <a:normAutofit fontScale="92500" lnSpcReduction="10000"/>
          </a:bodyPr>
          <a:lstStyle/>
          <a:p>
            <a:pPr>
              <a:buNone/>
            </a:pPr>
            <a:r>
              <a:rPr lang="fi-FI" dirty="0" smtClean="0"/>
              <a:t> - valtio tukee yrittämistä</a:t>
            </a:r>
          </a:p>
          <a:p>
            <a:pPr>
              <a:buNone/>
            </a:pPr>
            <a:r>
              <a:rPr lang="fi-FI" dirty="0" smtClean="0"/>
              <a:t>		</a:t>
            </a:r>
            <a:r>
              <a:rPr lang="fi-FI" dirty="0" smtClean="0">
                <a:sym typeface="Wingdings"/>
              </a:rPr>
              <a:t> </a:t>
            </a:r>
            <a:r>
              <a:rPr lang="fi-FI" dirty="0" smtClean="0"/>
              <a:t>verotukea, esim. 	kotitalousvähennys</a:t>
            </a:r>
          </a:p>
          <a:p>
            <a:pPr>
              <a:buNone/>
            </a:pPr>
            <a:r>
              <a:rPr lang="fi-FI" dirty="0" smtClean="0"/>
              <a:t>		</a:t>
            </a:r>
            <a:r>
              <a:rPr lang="fi-FI" dirty="0" smtClean="0">
                <a:sym typeface="Wingdings"/>
              </a:rPr>
              <a:t> </a:t>
            </a:r>
            <a:r>
              <a:rPr lang="fi-FI" dirty="0" smtClean="0"/>
              <a:t>erilaiset keskukset, jotka tukevat 	yrityksen aloittamista ja sen toimintaa</a:t>
            </a:r>
          </a:p>
          <a:p>
            <a:pPr>
              <a:buNone/>
            </a:pPr>
            <a:r>
              <a:rPr lang="fi-FI" dirty="0" smtClean="0"/>
              <a:t>		</a:t>
            </a:r>
            <a:r>
              <a:rPr lang="fi-FI" dirty="0" smtClean="0">
                <a:sym typeface="Wingdings"/>
              </a:rPr>
              <a:t> </a:t>
            </a:r>
            <a:r>
              <a:rPr lang="fi-FI" dirty="0" smtClean="0"/>
              <a:t>starttirahaa aloittavalle yrittäjälle</a:t>
            </a:r>
          </a:p>
          <a:p>
            <a:pPr>
              <a:buNone/>
            </a:pPr>
            <a:r>
              <a:rPr lang="fi-FI" dirty="0" smtClean="0"/>
              <a:t>		</a:t>
            </a:r>
            <a:r>
              <a:rPr lang="fi-FI" dirty="0" smtClean="0">
                <a:sym typeface="Wingdings"/>
              </a:rPr>
              <a:t> </a:t>
            </a:r>
            <a:r>
              <a:rPr lang="fi-FI" dirty="0" smtClean="0"/>
              <a:t>investointitukea</a:t>
            </a:r>
          </a:p>
          <a:p>
            <a:pPr>
              <a:buNone/>
            </a:pPr>
            <a:r>
              <a:rPr lang="fi-FI" dirty="0" smtClean="0"/>
              <a:t>		</a:t>
            </a:r>
            <a:r>
              <a:rPr lang="fi-FI" dirty="0" smtClean="0">
                <a:sym typeface="Wingdings"/>
              </a:rPr>
              <a:t> </a:t>
            </a:r>
            <a:r>
              <a:rPr lang="fi-FI" dirty="0" smtClean="0"/>
              <a:t>kehittämisavustusta</a:t>
            </a:r>
          </a:p>
          <a:p>
            <a:pPr>
              <a:buNone/>
            </a:pPr>
            <a:r>
              <a:rPr lang="fi-FI" dirty="0" smtClean="0"/>
              <a:t>		</a:t>
            </a:r>
            <a:r>
              <a:rPr lang="fi-FI" dirty="0" smtClean="0">
                <a:sym typeface="Wingdings"/>
              </a:rPr>
              <a:t> </a:t>
            </a:r>
            <a:r>
              <a:rPr lang="fi-FI" dirty="0" smtClean="0"/>
              <a:t>yrittäjyyden kiinnostuksen 	lisääminen</a:t>
            </a:r>
          </a:p>
          <a:p>
            <a:pPr>
              <a:buNone/>
            </a:pPr>
            <a:r>
              <a:rPr lang="fi-FI" dirty="0" smtClean="0"/>
              <a:t>		</a:t>
            </a:r>
            <a:r>
              <a:rPr lang="fi-FI" dirty="0" smtClean="0">
                <a:sym typeface="Wingdings"/>
              </a:rPr>
              <a:t> </a:t>
            </a:r>
            <a:r>
              <a:rPr lang="fi-FI" dirty="0" smtClean="0"/>
              <a:t>viennin tukeminen</a:t>
            </a:r>
          </a:p>
          <a:p>
            <a:pPr>
              <a:buNone/>
            </a:pPr>
            <a:r>
              <a:rPr lang="fi-FI" dirty="0" smtClean="0"/>
              <a:t>		</a:t>
            </a:r>
            <a:r>
              <a:rPr lang="fi-FI" dirty="0" smtClean="0">
                <a:sym typeface="Wingdings"/>
              </a:rPr>
              <a:t> koulutus: uusia työntekijöitä ja ideoita</a:t>
            </a:r>
            <a:endParaRPr lang="fi-FI" dirty="0" smtClean="0"/>
          </a:p>
          <a:p>
            <a:pPr>
              <a:buNone/>
            </a:pPr>
            <a:r>
              <a:rPr lang="fi-FI" dirty="0" smtClean="0"/>
              <a:t>		</a:t>
            </a:r>
            <a:endParaRPr lang="fi-F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down)">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Tehtäviä</a:t>
            </a:r>
            <a:endParaRPr lang="fi-FI" dirty="0"/>
          </a:p>
        </p:txBody>
      </p:sp>
      <p:sp>
        <p:nvSpPr>
          <p:cNvPr id="3" name="Sisällön paikkamerkki 2"/>
          <p:cNvSpPr>
            <a:spLocks noGrp="1"/>
          </p:cNvSpPr>
          <p:nvPr>
            <p:ph idx="1"/>
          </p:nvPr>
        </p:nvSpPr>
        <p:spPr/>
        <p:txBody>
          <a:bodyPr/>
          <a:lstStyle/>
          <a:p>
            <a:pPr>
              <a:buNone/>
            </a:pPr>
            <a:r>
              <a:rPr lang="fi-FI" dirty="0" smtClean="0"/>
              <a:t>1. Miksi osakeyhtiö on turvallisempi kuin yksityinen toiminimi?</a:t>
            </a:r>
          </a:p>
          <a:p>
            <a:pPr>
              <a:buNone/>
            </a:pPr>
            <a:r>
              <a:rPr lang="fi-FI" dirty="0" smtClean="0"/>
              <a:t>2. Miten kommandiittiyhtiö eroaa avoimesta yhtiöstä?</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pPr marL="550926" indent="-514350">
              <a:buNone/>
            </a:pPr>
            <a:r>
              <a:rPr lang="fi-FI" dirty="0" smtClean="0"/>
              <a:t>1. Miksi osakeyhtiö on turvallisempi kuin yksityinen toiminimi?</a:t>
            </a:r>
          </a:p>
          <a:p>
            <a:pPr marL="550926" indent="-514350">
              <a:buNone/>
            </a:pPr>
            <a:r>
              <a:rPr lang="fi-FI" dirty="0" smtClean="0"/>
              <a:t>	</a:t>
            </a:r>
          </a:p>
          <a:p>
            <a:pPr marL="550926" indent="-514350">
              <a:buNone/>
            </a:pPr>
            <a:r>
              <a:rPr lang="fi-FI" dirty="0" smtClean="0"/>
              <a:t>	Yksityisessä toiminimessä omistaja vastaa veloista koko omaisuudellaan, osakeyhtiössä vain sijoittamallaan summalla.</a:t>
            </a:r>
          </a:p>
          <a:p>
            <a:endParaRPr lang="fi-FI"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539552" y="332656"/>
            <a:ext cx="7772400" cy="634082"/>
          </a:xfrm>
        </p:spPr>
        <p:txBody>
          <a:bodyPr/>
          <a:lstStyle/>
          <a:p>
            <a:r>
              <a:rPr lang="fi-FI" sz="2400" dirty="0" smtClean="0">
                <a:latin typeface="Arial" charset="0"/>
                <a:cs typeface="Arial" charset="0"/>
              </a:rPr>
              <a:t>Vastaukset </a:t>
            </a:r>
          </a:p>
        </p:txBody>
      </p:sp>
      <p:sp>
        <p:nvSpPr>
          <p:cNvPr id="7171" name="Rectangle 3"/>
          <p:cNvSpPr>
            <a:spLocks noGrp="1" noChangeArrowheads="1"/>
          </p:cNvSpPr>
          <p:nvPr>
            <p:ph idx="1"/>
          </p:nvPr>
        </p:nvSpPr>
        <p:spPr>
          <a:xfrm>
            <a:off x="395288" y="1196752"/>
            <a:ext cx="8229600" cy="5327873"/>
          </a:xfrm>
        </p:spPr>
        <p:txBody>
          <a:bodyPr>
            <a:normAutofit fontScale="92500" lnSpcReduction="20000"/>
          </a:bodyPr>
          <a:lstStyle/>
          <a:p>
            <a:pPr>
              <a:buNone/>
              <a:defRPr/>
            </a:pPr>
            <a:r>
              <a:rPr lang="fi-FI" b="1" dirty="0" smtClean="0"/>
              <a:t>2. Miten kommandiittiyhtiö eroaa avoimesta yhtiöstä?</a:t>
            </a:r>
          </a:p>
          <a:p>
            <a:pPr>
              <a:buNone/>
              <a:defRPr/>
            </a:pPr>
            <a:r>
              <a:rPr lang="fi-FI" dirty="0" smtClean="0"/>
              <a:t>    Avoimen yhtiön muodostaa vähintään kaksi yhtiömiestä. He vastaavat yhtiön kaikista sitoumuksista omalla henkilökohtaisella omaisuudellaan. Kommandiittiyhtiö on juridisesti avoimen yhtiön kaltainen, mutta liiketoiminnan riskit on jaettu siten, että kommandiittiyhtiössä on vähintään yksi vastuunalainen yhtiömies, jonka asema on samankaltainen kuin avoimen yhtiön yhtiömiehen. Kommandiittiyhtiössä on myös vähintään yksi äänetön yhtiömies, joka ei osallistu yhtiönhallintoon eikä vastaa yhtiön veloista kuin sijoittamansa summan verran.</a:t>
            </a:r>
          </a:p>
          <a:p>
            <a:pPr>
              <a:defRPr/>
            </a:pPr>
            <a:endParaRPr lang="fi-FI" dirty="0" smtClean="0"/>
          </a:p>
          <a:p>
            <a:pPr>
              <a:defRPr/>
            </a:pPr>
            <a:endParaRPr lang="fi-FI" dirty="0" smtClean="0"/>
          </a:p>
          <a:p>
            <a:pPr>
              <a:defRPr/>
            </a:pPr>
            <a:endParaRPr lang="fi-FI" dirty="0" smtClean="0"/>
          </a:p>
          <a:p>
            <a:pPr>
              <a:defRPr/>
            </a:pPr>
            <a:endParaRPr lang="fi-FI" dirty="0" smtClean="0"/>
          </a:p>
          <a:p>
            <a:pPr>
              <a:defRPr/>
            </a:pPr>
            <a:endParaRPr lang="fi-FI" dirty="0" smtClean="0"/>
          </a:p>
          <a:p>
            <a:pPr>
              <a:defRPr/>
            </a:pPr>
            <a:endParaRPr lang="fi-FI" dirty="0" smtClean="0"/>
          </a:p>
          <a:p>
            <a:pPr>
              <a:defRPr/>
            </a:pPr>
            <a:endParaRPr lang="fi-FI" dirty="0" smtClean="0"/>
          </a:p>
          <a:p>
            <a:pPr>
              <a:defRPr/>
            </a:pPr>
            <a:endParaRPr lang="fi-FI" dirty="0" smtClean="0"/>
          </a:p>
          <a:p>
            <a:pPr>
              <a:defRPr/>
            </a:pPr>
            <a:endParaRPr lang="fi-FI" dirty="0" smtClean="0"/>
          </a:p>
          <a:p>
            <a:pPr>
              <a:defRPr/>
            </a:pPr>
            <a:endParaRPr lang="fi-FI" dirty="0" smtClean="0"/>
          </a:p>
          <a:p>
            <a:pPr>
              <a:defRPr/>
            </a:pPr>
            <a:endParaRPr lang="fi-FI" dirty="0" smtClean="0"/>
          </a:p>
          <a:p>
            <a:pPr>
              <a:defRPr/>
            </a:pPr>
            <a:endParaRPr lang="fi-FI" dirty="0" smtClean="0"/>
          </a:p>
          <a:p>
            <a:pPr>
              <a:defRPr/>
            </a:pPr>
            <a:endParaRPr lang="fi-FI" dirty="0" smtClean="0"/>
          </a:p>
          <a:p>
            <a:pPr>
              <a:defRPr/>
            </a:pPr>
            <a:endParaRPr lang="fi-FI" dirty="0" smtClean="0"/>
          </a:p>
          <a:p>
            <a:pPr>
              <a:defRPr/>
            </a:pPr>
            <a:endParaRPr lang="fi-FI" dirty="0" smtClean="0"/>
          </a:p>
          <a:p>
            <a:pPr>
              <a:defRPr/>
            </a:pPr>
            <a:endParaRPr lang="fi-FI" dirty="0" smtClean="0"/>
          </a:p>
          <a:p>
            <a:pPr>
              <a:defRPr/>
            </a:pPr>
            <a:endParaRPr lang="fi-FI" dirty="0" smtClean="0"/>
          </a:p>
          <a:p>
            <a:pPr>
              <a:defRPr/>
            </a:pPr>
            <a:endParaRPr lang="fi-FI"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idx="1"/>
          </p:nvPr>
        </p:nvSpPr>
        <p:spPr>
          <a:xfrm>
            <a:off x="468313" y="692696"/>
            <a:ext cx="8229600" cy="5616029"/>
          </a:xfrm>
        </p:spPr>
        <p:txBody>
          <a:bodyPr>
            <a:normAutofit fontScale="92500" lnSpcReduction="10000"/>
          </a:bodyPr>
          <a:lstStyle/>
          <a:p>
            <a:pPr>
              <a:buNone/>
              <a:defRPr/>
            </a:pPr>
            <a:r>
              <a:rPr lang="fi-FI" b="1" dirty="0" smtClean="0"/>
              <a:t>3. Selvitä, milloin yrityksen likviditeetti on sopiva.</a:t>
            </a:r>
          </a:p>
          <a:p>
            <a:pPr marL="0" indent="0">
              <a:buNone/>
              <a:defRPr/>
            </a:pPr>
            <a:r>
              <a:rPr lang="fi-FI" dirty="0" smtClean="0"/>
              <a:t>Yrityksen maksuvalmius eli likviditeetti tarkoittaa sen kykyä suoriutua jokapäiväisistä menoista. Likviditeetti on sopiva, kun yritys selviää jokapäiväisistä menoistaan omilla varoillaan eli ilman lainaa. </a:t>
            </a:r>
          </a:p>
          <a:p>
            <a:pPr>
              <a:buNone/>
              <a:defRPr/>
            </a:pPr>
            <a:r>
              <a:rPr lang="fi-FI" b="1" dirty="0" smtClean="0"/>
              <a:t>4. Mitä tarkoitetaan yrityksen vakavaraisuudella?</a:t>
            </a:r>
          </a:p>
          <a:p>
            <a:pPr marL="0" indent="0">
              <a:buNone/>
              <a:defRPr/>
            </a:pPr>
            <a:r>
              <a:rPr lang="fi-FI" dirty="0" smtClean="0"/>
              <a:t>Vakavaraisuudella tarkoitetaan yrityksen omien varojen ja velkojen välistä suhdetta. Mitä enemmän yrityksellä on omaa pääomaa, sitä vakavaraisempi se on.</a:t>
            </a:r>
          </a:p>
          <a:p>
            <a:pPr>
              <a:defRPr/>
            </a:pPr>
            <a:endParaRPr lang="fi-FI"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74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914400" y="548680"/>
            <a:ext cx="7772400" cy="5832648"/>
          </a:xfrm>
        </p:spPr>
        <p:txBody>
          <a:bodyPr>
            <a:normAutofit/>
          </a:bodyPr>
          <a:lstStyle/>
          <a:p>
            <a:pPr>
              <a:buNone/>
            </a:pPr>
            <a:r>
              <a:rPr lang="fi-FI" dirty="0" smtClean="0"/>
              <a:t>- vapaa </a:t>
            </a:r>
            <a:r>
              <a:rPr lang="fi-FI" b="1" dirty="0" smtClean="0"/>
              <a:t>markkinatalous</a:t>
            </a:r>
            <a:r>
              <a:rPr lang="fi-FI" dirty="0" smtClean="0"/>
              <a:t> luo edellytykset </a:t>
            </a:r>
            <a:r>
              <a:rPr lang="fi-FI" dirty="0" smtClean="0">
                <a:solidFill>
                  <a:schemeClr val="bg1">
                    <a:lumMod val="95000"/>
                    <a:lumOff val="5000"/>
                  </a:schemeClr>
                </a:solidFill>
                <a:hlinkClick r:id="rId2"/>
              </a:rPr>
              <a:t>yritystoiminnalle</a:t>
            </a:r>
            <a:endParaRPr lang="fi-FI" dirty="0" smtClean="0">
              <a:solidFill>
                <a:schemeClr val="bg1">
                  <a:lumMod val="95000"/>
                  <a:lumOff val="5000"/>
                </a:schemeClr>
              </a:solidFill>
            </a:endParaRPr>
          </a:p>
          <a:p>
            <a:pPr>
              <a:buNone/>
            </a:pPr>
            <a:r>
              <a:rPr lang="fi-FI" dirty="0" smtClean="0"/>
              <a:t>- elinkeinovapaus = yrittämisen vapaus, oikeus valita haluamansa ammatti</a:t>
            </a:r>
          </a:p>
          <a:p>
            <a:pPr>
              <a:buNone/>
            </a:pPr>
            <a:r>
              <a:rPr lang="fi-FI" dirty="0" smtClean="0"/>
              <a:t>		</a:t>
            </a:r>
            <a:r>
              <a:rPr lang="fi-FI" dirty="0" smtClean="0">
                <a:sym typeface="Wingdings"/>
              </a:rPr>
              <a:t> elinkeinoilmoitus kaupparekisteriin</a:t>
            </a:r>
          </a:p>
          <a:p>
            <a:pPr>
              <a:buNone/>
            </a:pPr>
            <a:r>
              <a:rPr lang="fi-FI" dirty="0" smtClean="0"/>
              <a:t>- yrittäjä tarvitsee liikeidean, jolle löytyy markkinarako</a:t>
            </a:r>
          </a:p>
          <a:p>
            <a:pPr lvl="1">
              <a:buNone/>
            </a:pPr>
            <a:r>
              <a:rPr lang="fi-FI" sz="3000" dirty="0" smtClean="0">
                <a:sym typeface="Wingdings"/>
              </a:rPr>
              <a:t> l</a:t>
            </a:r>
            <a:r>
              <a:rPr lang="fi-FI" sz="3000" dirty="0" smtClean="0"/>
              <a:t>iiketoimintasuunnitelma = tuote, palvelu, asiakkaat, toimintatavat</a:t>
            </a:r>
            <a:endParaRPr lang="fi-FI" sz="30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67544" y="548680"/>
            <a:ext cx="7467600" cy="5577483"/>
          </a:xfrm>
        </p:spPr>
        <p:txBody>
          <a:bodyPr>
            <a:normAutofit/>
          </a:bodyPr>
          <a:lstStyle/>
          <a:p>
            <a:pPr>
              <a:buNone/>
            </a:pPr>
            <a:r>
              <a:rPr lang="fi-FI" sz="4000" b="1" u="sng" dirty="0" smtClean="0">
                <a:solidFill>
                  <a:srgbClr val="00B0F0"/>
                </a:solidFill>
              </a:rPr>
              <a:t>1. Yrityksen talous</a:t>
            </a:r>
            <a:endParaRPr lang="fi-FI" sz="4000" dirty="0" smtClean="0"/>
          </a:p>
          <a:p>
            <a:pPr>
              <a:buNone/>
            </a:pPr>
            <a:r>
              <a:rPr lang="fi-FI" dirty="0" smtClean="0"/>
              <a:t>- rahoitus</a:t>
            </a:r>
          </a:p>
          <a:p>
            <a:pPr lvl="1">
              <a:buFont typeface="Wingdings"/>
              <a:buChar char=""/>
            </a:pPr>
            <a:r>
              <a:rPr lang="fi-FI" sz="3000" dirty="0" smtClean="0">
                <a:sym typeface="Wingdings"/>
              </a:rPr>
              <a:t>oma pääoma</a:t>
            </a:r>
          </a:p>
          <a:p>
            <a:pPr lvl="1">
              <a:buFont typeface="Wingdings"/>
              <a:buChar char=""/>
            </a:pPr>
            <a:r>
              <a:rPr lang="fi-FI" sz="3000" dirty="0" smtClean="0"/>
              <a:t>lainarahoitus</a:t>
            </a:r>
          </a:p>
          <a:p>
            <a:pPr lvl="1"/>
            <a:r>
              <a:rPr lang="fi-FI" sz="3000" dirty="0" smtClean="0"/>
              <a:t>ulkopuolinen rahoitus</a:t>
            </a:r>
          </a:p>
          <a:p>
            <a:pPr lvl="1"/>
            <a:r>
              <a:rPr lang="fi-FI" sz="3000" dirty="0" smtClean="0"/>
              <a:t>yritystuet</a:t>
            </a:r>
          </a:p>
          <a:p>
            <a:pPr>
              <a:buNone/>
            </a:pPr>
            <a:r>
              <a:rPr lang="fi-FI" dirty="0" smtClean="0"/>
              <a:t>- riskienhallinta = on mahdollista, ettei yritys kannata</a:t>
            </a:r>
            <a:endParaRPr lang="fi-F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uora yhdysviiva 31"/>
          <p:cNvCxnSpPr>
            <a:endCxn id="9" idx="2"/>
          </p:cNvCxnSpPr>
          <p:nvPr/>
        </p:nvCxnSpPr>
        <p:spPr>
          <a:xfrm>
            <a:off x="3131840" y="2204864"/>
            <a:ext cx="432048" cy="313184"/>
          </a:xfrm>
          <a:prstGeom prst="line">
            <a:avLst/>
          </a:prstGeom>
          <a:ln/>
        </p:spPr>
        <p:style>
          <a:lnRef idx="2">
            <a:schemeClr val="dk1"/>
          </a:lnRef>
          <a:fillRef idx="0">
            <a:schemeClr val="dk1"/>
          </a:fillRef>
          <a:effectRef idx="1">
            <a:schemeClr val="dk1"/>
          </a:effectRef>
          <a:fontRef idx="minor">
            <a:schemeClr val="tx1"/>
          </a:fontRef>
        </p:style>
      </p:cxnSp>
      <p:sp>
        <p:nvSpPr>
          <p:cNvPr id="22530" name="Rectangle 2"/>
          <p:cNvSpPr>
            <a:spLocks noGrp="1" noChangeArrowheads="1"/>
          </p:cNvSpPr>
          <p:nvPr>
            <p:ph type="title"/>
          </p:nvPr>
        </p:nvSpPr>
        <p:spPr>
          <a:xfrm>
            <a:off x="251520" y="260648"/>
            <a:ext cx="6572250" cy="571500"/>
          </a:xfrm>
        </p:spPr>
        <p:txBody>
          <a:bodyPr>
            <a:normAutofit fontScale="90000"/>
          </a:bodyPr>
          <a:lstStyle/>
          <a:p>
            <a:pPr eaLnBrk="1" hangingPunct="1"/>
            <a:r>
              <a:rPr lang="fi-FI" sz="3200" dirty="0" smtClean="0">
                <a:latin typeface="Arial" charset="0"/>
                <a:cs typeface="Arial" charset="0"/>
              </a:rPr>
              <a:t>Yrittäjän riskit</a:t>
            </a:r>
          </a:p>
        </p:txBody>
      </p:sp>
      <p:sp>
        <p:nvSpPr>
          <p:cNvPr id="8" name="Ellipsi 7"/>
          <p:cNvSpPr/>
          <p:nvPr/>
        </p:nvSpPr>
        <p:spPr>
          <a:xfrm>
            <a:off x="3635896" y="3284984"/>
            <a:ext cx="2143125" cy="9144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sz="1600" b="1" dirty="0">
                <a:solidFill>
                  <a:schemeClr val="tx1"/>
                </a:solidFill>
              </a:rPr>
              <a:t>YRITYKSEN RISKIT</a:t>
            </a:r>
          </a:p>
        </p:txBody>
      </p:sp>
      <p:sp>
        <p:nvSpPr>
          <p:cNvPr id="9" name="Ellipsi 8"/>
          <p:cNvSpPr/>
          <p:nvPr/>
        </p:nvSpPr>
        <p:spPr>
          <a:xfrm>
            <a:off x="3563888" y="2060848"/>
            <a:ext cx="2214563" cy="9144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sz="1600" b="1" dirty="0">
                <a:solidFill>
                  <a:schemeClr val="tx1"/>
                </a:solidFill>
              </a:rPr>
              <a:t>LIIKERISKIT</a:t>
            </a:r>
          </a:p>
        </p:txBody>
      </p:sp>
      <p:sp>
        <p:nvSpPr>
          <p:cNvPr id="10" name="Ellipsi 9"/>
          <p:cNvSpPr/>
          <p:nvPr/>
        </p:nvSpPr>
        <p:spPr>
          <a:xfrm>
            <a:off x="6228184" y="1772816"/>
            <a:ext cx="2643188" cy="1428750"/>
          </a:xfrm>
          <a:prstGeom prst="ellipse">
            <a:avLst/>
          </a:prstGeom>
          <a:solidFill>
            <a:schemeClr val="accent1">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sz="1600" b="1" dirty="0">
                <a:solidFill>
                  <a:schemeClr val="tx1"/>
                </a:solidFill>
              </a:rPr>
              <a:t>Taloudelliset</a:t>
            </a:r>
          </a:p>
          <a:p>
            <a:pPr algn="ctr">
              <a:defRPr/>
            </a:pPr>
            <a:r>
              <a:rPr lang="fi-FI" sz="1600" dirty="0">
                <a:solidFill>
                  <a:schemeClr val="tx1"/>
                </a:solidFill>
              </a:rPr>
              <a:t>– kannattavuuden vaihtelu</a:t>
            </a:r>
          </a:p>
          <a:p>
            <a:pPr algn="ctr">
              <a:defRPr/>
            </a:pPr>
            <a:r>
              <a:rPr lang="fi-FI" sz="1600" dirty="0">
                <a:solidFill>
                  <a:schemeClr val="tx1"/>
                </a:solidFill>
              </a:rPr>
              <a:t>– inflaatio</a:t>
            </a:r>
          </a:p>
          <a:p>
            <a:pPr algn="ctr">
              <a:defRPr/>
            </a:pPr>
            <a:r>
              <a:rPr lang="fi-FI" sz="1600" dirty="0">
                <a:solidFill>
                  <a:schemeClr val="tx1"/>
                </a:solidFill>
              </a:rPr>
              <a:t>– valuuttakurssit</a:t>
            </a:r>
          </a:p>
        </p:txBody>
      </p:sp>
      <p:sp>
        <p:nvSpPr>
          <p:cNvPr id="11" name="Ellipsi 10"/>
          <p:cNvSpPr/>
          <p:nvPr/>
        </p:nvSpPr>
        <p:spPr>
          <a:xfrm>
            <a:off x="3419872" y="980728"/>
            <a:ext cx="2643188" cy="771525"/>
          </a:xfrm>
          <a:prstGeom prst="ellipse">
            <a:avLst/>
          </a:prstGeom>
          <a:solidFill>
            <a:schemeClr val="accent1">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sz="1600" b="1" dirty="0">
                <a:solidFill>
                  <a:schemeClr val="tx1"/>
                </a:solidFill>
              </a:rPr>
              <a:t>Sosiaaliset</a:t>
            </a:r>
          </a:p>
          <a:p>
            <a:pPr algn="ctr">
              <a:defRPr/>
            </a:pPr>
            <a:r>
              <a:rPr lang="fi-FI" sz="1600" dirty="0">
                <a:solidFill>
                  <a:schemeClr val="tx1"/>
                </a:solidFill>
              </a:rPr>
              <a:t>– kuluttajan maun muutos</a:t>
            </a:r>
          </a:p>
        </p:txBody>
      </p:sp>
      <p:sp>
        <p:nvSpPr>
          <p:cNvPr id="12" name="Ellipsi 11"/>
          <p:cNvSpPr/>
          <p:nvPr/>
        </p:nvSpPr>
        <p:spPr>
          <a:xfrm>
            <a:off x="0" y="1268760"/>
            <a:ext cx="3357563" cy="1428750"/>
          </a:xfrm>
          <a:prstGeom prst="ellipse">
            <a:avLst/>
          </a:prstGeom>
          <a:solidFill>
            <a:schemeClr val="accent1">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sz="1600" b="1" dirty="0">
                <a:solidFill>
                  <a:schemeClr val="tx1"/>
                </a:solidFill>
              </a:rPr>
              <a:t>Poliittiset</a:t>
            </a:r>
          </a:p>
          <a:p>
            <a:pPr algn="ctr">
              <a:defRPr/>
            </a:pPr>
            <a:r>
              <a:rPr lang="fi-FI" sz="1600" dirty="0">
                <a:solidFill>
                  <a:schemeClr val="tx1"/>
                </a:solidFill>
              </a:rPr>
              <a:t>– kaupparajoitukset</a:t>
            </a:r>
          </a:p>
          <a:p>
            <a:pPr algn="ctr">
              <a:defRPr/>
            </a:pPr>
            <a:r>
              <a:rPr lang="fi-FI" sz="1600" dirty="0">
                <a:solidFill>
                  <a:schemeClr val="tx1"/>
                </a:solidFill>
              </a:rPr>
              <a:t>– luonnonsuojelu</a:t>
            </a:r>
          </a:p>
          <a:p>
            <a:pPr algn="ctr">
              <a:defRPr/>
            </a:pPr>
            <a:r>
              <a:rPr lang="fi-FI" sz="1600" dirty="0">
                <a:solidFill>
                  <a:schemeClr val="tx1"/>
                </a:solidFill>
              </a:rPr>
              <a:t>– verojen ja maksujen lisäykset</a:t>
            </a:r>
          </a:p>
        </p:txBody>
      </p:sp>
      <p:sp>
        <p:nvSpPr>
          <p:cNvPr id="13" name="Ellipsi 12"/>
          <p:cNvSpPr/>
          <p:nvPr/>
        </p:nvSpPr>
        <p:spPr>
          <a:xfrm>
            <a:off x="3347864" y="4437112"/>
            <a:ext cx="2786063" cy="871538"/>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sz="1600" b="1" dirty="0">
                <a:solidFill>
                  <a:schemeClr val="tx1"/>
                </a:solidFill>
              </a:rPr>
              <a:t>VAHINKORISKIT</a:t>
            </a:r>
          </a:p>
        </p:txBody>
      </p:sp>
      <p:sp>
        <p:nvSpPr>
          <p:cNvPr id="14" name="Ellipsi 13"/>
          <p:cNvSpPr/>
          <p:nvPr/>
        </p:nvSpPr>
        <p:spPr>
          <a:xfrm>
            <a:off x="6215063" y="3501008"/>
            <a:ext cx="2749425" cy="1428750"/>
          </a:xfrm>
          <a:prstGeom prst="ellipse">
            <a:avLst/>
          </a:prstGeom>
          <a:solidFill>
            <a:schemeClr val="accent1">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sz="1600" b="1" dirty="0">
                <a:solidFill>
                  <a:schemeClr val="tx1"/>
                </a:solidFill>
              </a:rPr>
              <a:t>Henkilöt</a:t>
            </a:r>
          </a:p>
          <a:p>
            <a:pPr algn="ctr">
              <a:defRPr/>
            </a:pPr>
            <a:r>
              <a:rPr lang="fi-FI" sz="1600" dirty="0">
                <a:solidFill>
                  <a:schemeClr val="tx1"/>
                </a:solidFill>
              </a:rPr>
              <a:t>– sairaus, kuolema</a:t>
            </a:r>
          </a:p>
          <a:p>
            <a:pPr algn="ctr">
              <a:defRPr/>
            </a:pPr>
            <a:r>
              <a:rPr lang="fi-FI" sz="1600" dirty="0">
                <a:solidFill>
                  <a:schemeClr val="tx1"/>
                </a:solidFill>
              </a:rPr>
              <a:t>– avainhenkilöt kilpailijan palvelukseen</a:t>
            </a:r>
          </a:p>
        </p:txBody>
      </p:sp>
      <p:sp>
        <p:nvSpPr>
          <p:cNvPr id="15" name="Ellipsi 14"/>
          <p:cNvSpPr/>
          <p:nvPr/>
        </p:nvSpPr>
        <p:spPr>
          <a:xfrm>
            <a:off x="2843808" y="5517232"/>
            <a:ext cx="3786187" cy="1143000"/>
          </a:xfrm>
          <a:prstGeom prst="ellipse">
            <a:avLst/>
          </a:prstGeom>
          <a:solidFill>
            <a:schemeClr val="accent1">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sz="1600" b="1" dirty="0">
                <a:solidFill>
                  <a:schemeClr val="tx1"/>
                </a:solidFill>
              </a:rPr>
              <a:t>Omaisuus</a:t>
            </a:r>
          </a:p>
          <a:p>
            <a:pPr algn="ctr">
              <a:defRPr/>
            </a:pPr>
            <a:r>
              <a:rPr lang="fi-FI" sz="1600" dirty="0">
                <a:solidFill>
                  <a:schemeClr val="tx1"/>
                </a:solidFill>
              </a:rPr>
              <a:t>– vaurioituminen, tuhoutuminen, töiden keskeytymineen</a:t>
            </a:r>
          </a:p>
        </p:txBody>
      </p:sp>
      <p:sp>
        <p:nvSpPr>
          <p:cNvPr id="17" name="Ellipsi 16"/>
          <p:cNvSpPr/>
          <p:nvPr/>
        </p:nvSpPr>
        <p:spPr>
          <a:xfrm>
            <a:off x="179512" y="3861048"/>
            <a:ext cx="2677988" cy="1057275"/>
          </a:xfrm>
          <a:prstGeom prst="ellipse">
            <a:avLst/>
          </a:prstGeom>
          <a:solidFill>
            <a:schemeClr val="accent1">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sz="1600" b="1" dirty="0">
                <a:solidFill>
                  <a:schemeClr val="tx1"/>
                </a:solidFill>
              </a:rPr>
              <a:t>Vastuu</a:t>
            </a:r>
          </a:p>
          <a:p>
            <a:pPr algn="ctr">
              <a:defRPr/>
            </a:pPr>
            <a:r>
              <a:rPr lang="fi-FI" sz="1400" dirty="0">
                <a:solidFill>
                  <a:schemeClr val="tx1"/>
                </a:solidFill>
              </a:rPr>
              <a:t>– </a:t>
            </a:r>
            <a:r>
              <a:rPr lang="fi-FI" sz="1500" dirty="0">
                <a:solidFill>
                  <a:schemeClr val="tx1"/>
                </a:solidFill>
              </a:rPr>
              <a:t>korvausvelvollisuus</a:t>
            </a:r>
          </a:p>
        </p:txBody>
      </p:sp>
      <p:cxnSp>
        <p:nvCxnSpPr>
          <p:cNvPr id="19" name="Suora yhdysviiva 18"/>
          <p:cNvCxnSpPr>
            <a:stCxn id="9" idx="6"/>
            <a:endCxn id="10" idx="2"/>
          </p:cNvCxnSpPr>
          <p:nvPr/>
        </p:nvCxnSpPr>
        <p:spPr>
          <a:xfrm flipV="1">
            <a:off x="5778451" y="2487191"/>
            <a:ext cx="449733" cy="30857"/>
          </a:xfrm>
          <a:prstGeom prst="line">
            <a:avLst/>
          </a:prstGeom>
          <a:ln/>
        </p:spPr>
        <p:style>
          <a:lnRef idx="2">
            <a:schemeClr val="dk1"/>
          </a:lnRef>
          <a:fillRef idx="0">
            <a:schemeClr val="dk1"/>
          </a:fillRef>
          <a:effectRef idx="1">
            <a:schemeClr val="dk1"/>
          </a:effectRef>
          <a:fontRef idx="minor">
            <a:schemeClr val="tx1"/>
          </a:fontRef>
        </p:style>
      </p:cxnSp>
      <p:cxnSp>
        <p:nvCxnSpPr>
          <p:cNvPr id="21" name="Suora yhdysviiva 20"/>
          <p:cNvCxnSpPr>
            <a:stCxn id="9" idx="0"/>
            <a:endCxn id="11" idx="4"/>
          </p:cNvCxnSpPr>
          <p:nvPr/>
        </p:nvCxnSpPr>
        <p:spPr>
          <a:xfrm rot="5400000" flipH="1" flipV="1">
            <a:off x="4552021" y="1871403"/>
            <a:ext cx="308595" cy="70296"/>
          </a:xfrm>
          <a:prstGeom prst="line">
            <a:avLst/>
          </a:prstGeom>
          <a:ln/>
        </p:spPr>
        <p:style>
          <a:lnRef idx="2">
            <a:schemeClr val="dk1"/>
          </a:lnRef>
          <a:fillRef idx="0">
            <a:schemeClr val="dk1"/>
          </a:fillRef>
          <a:effectRef idx="1">
            <a:schemeClr val="dk1"/>
          </a:effectRef>
          <a:fontRef idx="minor">
            <a:schemeClr val="tx1"/>
          </a:fontRef>
        </p:style>
      </p:cxnSp>
      <p:cxnSp>
        <p:nvCxnSpPr>
          <p:cNvPr id="34" name="Suora yhdysviiva 33"/>
          <p:cNvCxnSpPr>
            <a:stCxn id="8" idx="0"/>
            <a:endCxn id="9" idx="4"/>
          </p:cNvCxnSpPr>
          <p:nvPr/>
        </p:nvCxnSpPr>
        <p:spPr>
          <a:xfrm rot="16200000" flipV="1">
            <a:off x="4534447" y="3111971"/>
            <a:ext cx="309736" cy="36289"/>
          </a:xfrm>
          <a:prstGeom prst="line">
            <a:avLst/>
          </a:prstGeom>
          <a:ln/>
        </p:spPr>
        <p:style>
          <a:lnRef idx="2">
            <a:schemeClr val="dk1"/>
          </a:lnRef>
          <a:fillRef idx="0">
            <a:schemeClr val="dk1"/>
          </a:fillRef>
          <a:effectRef idx="1">
            <a:schemeClr val="dk1"/>
          </a:effectRef>
          <a:fontRef idx="minor">
            <a:schemeClr val="tx1"/>
          </a:fontRef>
        </p:style>
      </p:cxnSp>
      <p:cxnSp>
        <p:nvCxnSpPr>
          <p:cNvPr id="38" name="Suora yhdysviiva 37"/>
          <p:cNvCxnSpPr>
            <a:stCxn id="15" idx="0"/>
            <a:endCxn id="13" idx="4"/>
          </p:cNvCxnSpPr>
          <p:nvPr/>
        </p:nvCxnSpPr>
        <p:spPr>
          <a:xfrm rot="5400000" flipH="1" flipV="1">
            <a:off x="4634608" y="5410944"/>
            <a:ext cx="208582" cy="3994"/>
          </a:xfrm>
          <a:prstGeom prst="line">
            <a:avLst/>
          </a:prstGeom>
          <a:ln/>
        </p:spPr>
        <p:style>
          <a:lnRef idx="2">
            <a:schemeClr val="dk1"/>
          </a:lnRef>
          <a:fillRef idx="0">
            <a:schemeClr val="dk1"/>
          </a:fillRef>
          <a:effectRef idx="1">
            <a:schemeClr val="dk1"/>
          </a:effectRef>
          <a:fontRef idx="minor">
            <a:schemeClr val="tx1"/>
          </a:fontRef>
        </p:style>
      </p:cxnSp>
      <p:cxnSp>
        <p:nvCxnSpPr>
          <p:cNvPr id="43" name="Suora yhdysviiva 42"/>
          <p:cNvCxnSpPr>
            <a:stCxn id="13" idx="2"/>
            <a:endCxn id="17" idx="6"/>
          </p:cNvCxnSpPr>
          <p:nvPr/>
        </p:nvCxnSpPr>
        <p:spPr>
          <a:xfrm rot="10800000">
            <a:off x="2857500" y="4389687"/>
            <a:ext cx="490364" cy="483195"/>
          </a:xfrm>
          <a:prstGeom prst="line">
            <a:avLst/>
          </a:prstGeom>
          <a:ln/>
        </p:spPr>
        <p:style>
          <a:lnRef idx="2">
            <a:schemeClr val="dk1"/>
          </a:lnRef>
          <a:fillRef idx="0">
            <a:schemeClr val="dk1"/>
          </a:fillRef>
          <a:effectRef idx="1">
            <a:schemeClr val="dk1"/>
          </a:effectRef>
          <a:fontRef idx="minor">
            <a:schemeClr val="tx1"/>
          </a:fontRef>
        </p:style>
      </p:cxnSp>
      <p:cxnSp>
        <p:nvCxnSpPr>
          <p:cNvPr id="46" name="Suora yhdysviiva 45"/>
          <p:cNvCxnSpPr>
            <a:stCxn id="13" idx="6"/>
            <a:endCxn id="14" idx="2"/>
          </p:cNvCxnSpPr>
          <p:nvPr/>
        </p:nvCxnSpPr>
        <p:spPr>
          <a:xfrm flipV="1">
            <a:off x="6133927" y="4215383"/>
            <a:ext cx="81136" cy="657498"/>
          </a:xfrm>
          <a:prstGeom prst="line">
            <a:avLst/>
          </a:prstGeom>
          <a:ln/>
        </p:spPr>
        <p:style>
          <a:lnRef idx="2">
            <a:schemeClr val="dk1"/>
          </a:lnRef>
          <a:fillRef idx="0">
            <a:schemeClr val="dk1"/>
          </a:fillRef>
          <a:effectRef idx="1">
            <a:schemeClr val="dk1"/>
          </a:effectRef>
          <a:fontRef idx="minor">
            <a:schemeClr val="tx1"/>
          </a:fontRef>
        </p:style>
      </p:cxnSp>
      <p:cxnSp>
        <p:nvCxnSpPr>
          <p:cNvPr id="48" name="Suora yhdysviiva 47"/>
          <p:cNvCxnSpPr>
            <a:stCxn id="8" idx="4"/>
            <a:endCxn id="13" idx="0"/>
          </p:cNvCxnSpPr>
          <p:nvPr/>
        </p:nvCxnSpPr>
        <p:spPr>
          <a:xfrm rot="16200000" flipH="1">
            <a:off x="4605313" y="4301529"/>
            <a:ext cx="237728" cy="33437"/>
          </a:xfrm>
          <a:prstGeom prst="line">
            <a:avLst/>
          </a:prstGeom>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2"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4"/>
                                        </p:tgtEl>
                                        <p:attrNameLst>
                                          <p:attrName>style.visibility</p:attrName>
                                        </p:attrNameLst>
                                      </p:cBhvr>
                                      <p:to>
                                        <p:strVal val="visible"/>
                                      </p:to>
                                    </p:set>
                                  </p:childTnLst>
                                </p:cTn>
                              </p:par>
                              <p:par>
                                <p:cTn id="29" presetID="1" presetClass="entr" presetSubtype="0" fill="hold" grpId="1"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3" nodeType="clickEffect">
                                  <p:stCondLst>
                                    <p:cond delay="0"/>
                                  </p:stCondLst>
                                  <p:childTnLst>
                                    <p:set>
                                      <p:cBhvr>
                                        <p:cTn id="40" dur="1" fill="hold">
                                          <p:stCondLst>
                                            <p:cond delay="0"/>
                                          </p:stCondLst>
                                        </p:cTn>
                                        <p:tgtEl>
                                          <p:spTgt spid="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4"/>
                                        </p:tgtEl>
                                        <p:attrNameLst>
                                          <p:attrName>style.visibility</p:attrName>
                                        </p:attrNameLst>
                                      </p:cBhvr>
                                      <p:to>
                                        <p:strVal val="visible"/>
                                      </p:to>
                                    </p:set>
                                  </p:childTnLst>
                                </p:cTn>
                              </p:par>
                              <p:par>
                                <p:cTn id="43" presetID="1" presetClass="entr" presetSubtype="0" fill="hold" grpId="2" nodeType="withEffect">
                                  <p:stCondLst>
                                    <p:cond delay="0"/>
                                  </p:stCondLst>
                                  <p:childTnLst>
                                    <p:set>
                                      <p:cBhvr>
                                        <p:cTn id="44" dur="1" fill="hold">
                                          <p:stCondLst>
                                            <p:cond delay="0"/>
                                          </p:stCondLst>
                                        </p:cTn>
                                        <p:tgtEl>
                                          <p:spTgt spid="12"/>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2"/>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1"/>
                                        </p:tgtEl>
                                        <p:attrNameLst>
                                          <p:attrName>style.visibility</p:attrName>
                                        </p:attrNameLst>
                                      </p:cBhvr>
                                      <p:to>
                                        <p:strVal val="visible"/>
                                      </p:to>
                                    </p:set>
                                  </p:childTnLst>
                                </p:cTn>
                              </p:par>
                              <p:par>
                                <p:cTn id="49" presetID="1" presetClass="entr" presetSubtype="0" fill="hold" grpId="1" nodeType="withEffect">
                                  <p:stCondLst>
                                    <p:cond delay="0"/>
                                  </p:stCondLst>
                                  <p:childTnLst>
                                    <p:set>
                                      <p:cBhvr>
                                        <p:cTn id="50" dur="1" fill="hold">
                                          <p:stCondLst>
                                            <p:cond delay="0"/>
                                          </p:stCondLst>
                                        </p:cTn>
                                        <p:tgtEl>
                                          <p:spTgt spid="11"/>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9"/>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4" nodeType="clickEffect">
                                  <p:stCondLst>
                                    <p:cond delay="0"/>
                                  </p:stCondLst>
                                  <p:childTnLst>
                                    <p:set>
                                      <p:cBhvr>
                                        <p:cTn id="58" dur="1" fill="hold">
                                          <p:stCondLst>
                                            <p:cond delay="0"/>
                                          </p:stCondLst>
                                        </p:cTn>
                                        <p:tgtEl>
                                          <p:spTgt spid="9"/>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34"/>
                                        </p:tgtEl>
                                        <p:attrNameLst>
                                          <p:attrName>style.visibility</p:attrName>
                                        </p:attrNameLst>
                                      </p:cBhvr>
                                      <p:to>
                                        <p:strVal val="visible"/>
                                      </p:to>
                                    </p:set>
                                  </p:childTnLst>
                                </p:cTn>
                              </p:par>
                              <p:par>
                                <p:cTn id="61" presetID="1" presetClass="entr" presetSubtype="0" fill="hold" grpId="3" nodeType="withEffect">
                                  <p:stCondLst>
                                    <p:cond delay="0"/>
                                  </p:stCondLst>
                                  <p:childTnLst>
                                    <p:set>
                                      <p:cBhvr>
                                        <p:cTn id="62" dur="1" fill="hold">
                                          <p:stCondLst>
                                            <p:cond delay="0"/>
                                          </p:stCondLst>
                                        </p:cTn>
                                        <p:tgtEl>
                                          <p:spTgt spid="12"/>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2"/>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21"/>
                                        </p:tgtEl>
                                        <p:attrNameLst>
                                          <p:attrName>style.visibility</p:attrName>
                                        </p:attrNameLst>
                                      </p:cBhvr>
                                      <p:to>
                                        <p:strVal val="visible"/>
                                      </p:to>
                                    </p:set>
                                  </p:childTnLst>
                                </p:cTn>
                              </p:par>
                              <p:par>
                                <p:cTn id="67" presetID="1" presetClass="entr" presetSubtype="0" fill="hold" grpId="2" nodeType="withEffect">
                                  <p:stCondLst>
                                    <p:cond delay="0"/>
                                  </p:stCondLst>
                                  <p:childTnLst>
                                    <p:set>
                                      <p:cBhvr>
                                        <p:cTn id="68" dur="1" fill="hold">
                                          <p:stCondLst>
                                            <p:cond delay="0"/>
                                          </p:stCondLst>
                                        </p:cTn>
                                        <p:tgtEl>
                                          <p:spTgt spid="11"/>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19"/>
                                        </p:tgtEl>
                                        <p:attrNameLst>
                                          <p:attrName>style.visibility</p:attrName>
                                        </p:attrNameLst>
                                      </p:cBhvr>
                                      <p:to>
                                        <p:strVal val="visible"/>
                                      </p:to>
                                    </p:set>
                                  </p:childTnLst>
                                </p:cTn>
                              </p:par>
                              <p:par>
                                <p:cTn id="71" presetID="1" presetClass="entr" presetSubtype="0" fill="hold" grpId="1" nodeType="withEffect">
                                  <p:stCondLst>
                                    <p:cond delay="0"/>
                                  </p:stCondLst>
                                  <p:childTnLst>
                                    <p:set>
                                      <p:cBhvr>
                                        <p:cTn id="72" dur="1" fill="hold">
                                          <p:stCondLst>
                                            <p:cond delay="0"/>
                                          </p:stCondLst>
                                        </p:cTn>
                                        <p:tgtEl>
                                          <p:spTgt spid="10"/>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48"/>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13"/>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5" nodeType="clickEffect">
                                  <p:stCondLst>
                                    <p:cond delay="0"/>
                                  </p:stCondLst>
                                  <p:childTnLst>
                                    <p:set>
                                      <p:cBhvr>
                                        <p:cTn id="80" dur="1" fill="hold">
                                          <p:stCondLst>
                                            <p:cond delay="0"/>
                                          </p:stCondLst>
                                        </p:cTn>
                                        <p:tgtEl>
                                          <p:spTgt spid="9"/>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34"/>
                                        </p:tgtEl>
                                        <p:attrNameLst>
                                          <p:attrName>style.visibility</p:attrName>
                                        </p:attrNameLst>
                                      </p:cBhvr>
                                      <p:to>
                                        <p:strVal val="visible"/>
                                      </p:to>
                                    </p:set>
                                  </p:childTnLst>
                                </p:cTn>
                              </p:par>
                              <p:par>
                                <p:cTn id="83" presetID="1" presetClass="entr" presetSubtype="0" fill="hold" grpId="4" nodeType="withEffect">
                                  <p:stCondLst>
                                    <p:cond delay="0"/>
                                  </p:stCondLst>
                                  <p:childTnLst>
                                    <p:set>
                                      <p:cBhvr>
                                        <p:cTn id="84" dur="1" fill="hold">
                                          <p:stCondLst>
                                            <p:cond delay="0"/>
                                          </p:stCondLst>
                                        </p:cTn>
                                        <p:tgtEl>
                                          <p:spTgt spid="12"/>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32"/>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21"/>
                                        </p:tgtEl>
                                        <p:attrNameLst>
                                          <p:attrName>style.visibility</p:attrName>
                                        </p:attrNameLst>
                                      </p:cBhvr>
                                      <p:to>
                                        <p:strVal val="visible"/>
                                      </p:to>
                                    </p:set>
                                  </p:childTnLst>
                                </p:cTn>
                              </p:par>
                              <p:par>
                                <p:cTn id="89" presetID="1" presetClass="entr" presetSubtype="0" fill="hold" grpId="3" nodeType="withEffect">
                                  <p:stCondLst>
                                    <p:cond delay="0"/>
                                  </p:stCondLst>
                                  <p:childTnLst>
                                    <p:set>
                                      <p:cBhvr>
                                        <p:cTn id="90" dur="1" fill="hold">
                                          <p:stCondLst>
                                            <p:cond delay="0"/>
                                          </p:stCondLst>
                                        </p:cTn>
                                        <p:tgtEl>
                                          <p:spTgt spid="11"/>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19"/>
                                        </p:tgtEl>
                                        <p:attrNameLst>
                                          <p:attrName>style.visibility</p:attrName>
                                        </p:attrNameLst>
                                      </p:cBhvr>
                                      <p:to>
                                        <p:strVal val="visible"/>
                                      </p:to>
                                    </p:set>
                                  </p:childTnLst>
                                </p:cTn>
                              </p:par>
                              <p:par>
                                <p:cTn id="93" presetID="1" presetClass="entr" presetSubtype="0" fill="hold" grpId="2" nodeType="withEffect">
                                  <p:stCondLst>
                                    <p:cond delay="0"/>
                                  </p:stCondLst>
                                  <p:childTnLst>
                                    <p:set>
                                      <p:cBhvr>
                                        <p:cTn id="94" dur="1" fill="hold">
                                          <p:stCondLst>
                                            <p:cond delay="0"/>
                                          </p:stCondLst>
                                        </p:cTn>
                                        <p:tgtEl>
                                          <p:spTgt spid="10"/>
                                        </p:tgtEl>
                                        <p:attrNameLst>
                                          <p:attrName>style.visibility</p:attrName>
                                        </p:attrNameLst>
                                      </p:cBhvr>
                                      <p:to>
                                        <p:strVal val="visible"/>
                                      </p:to>
                                    </p:set>
                                  </p:childTnLst>
                                </p:cTn>
                              </p:par>
                              <p:par>
                                <p:cTn id="95" presetID="1" presetClass="entr" presetSubtype="0" fill="hold" nodeType="withEffect">
                                  <p:stCondLst>
                                    <p:cond delay="0"/>
                                  </p:stCondLst>
                                  <p:childTnLst>
                                    <p:set>
                                      <p:cBhvr>
                                        <p:cTn id="96" dur="1" fill="hold">
                                          <p:stCondLst>
                                            <p:cond delay="0"/>
                                          </p:stCondLst>
                                        </p:cTn>
                                        <p:tgtEl>
                                          <p:spTgt spid="48"/>
                                        </p:tgtEl>
                                        <p:attrNameLst>
                                          <p:attrName>style.visibility</p:attrName>
                                        </p:attrNameLst>
                                      </p:cBhvr>
                                      <p:to>
                                        <p:strVal val="visible"/>
                                      </p:to>
                                    </p:set>
                                  </p:childTnLst>
                                </p:cTn>
                              </p:par>
                              <p:par>
                                <p:cTn id="97" presetID="1" presetClass="entr" presetSubtype="0" fill="hold" grpId="1" nodeType="withEffect">
                                  <p:stCondLst>
                                    <p:cond delay="0"/>
                                  </p:stCondLst>
                                  <p:childTnLst>
                                    <p:set>
                                      <p:cBhvr>
                                        <p:cTn id="98" dur="1" fill="hold">
                                          <p:stCondLst>
                                            <p:cond delay="0"/>
                                          </p:stCondLst>
                                        </p:cTn>
                                        <p:tgtEl>
                                          <p:spTgt spid="13"/>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17"/>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43"/>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6" nodeType="clickEffect">
                                  <p:stCondLst>
                                    <p:cond delay="0"/>
                                  </p:stCondLst>
                                  <p:childTnLst>
                                    <p:set>
                                      <p:cBhvr>
                                        <p:cTn id="106" dur="1" fill="hold">
                                          <p:stCondLst>
                                            <p:cond delay="0"/>
                                          </p:stCondLst>
                                        </p:cTn>
                                        <p:tgtEl>
                                          <p:spTgt spid="9"/>
                                        </p:tgtEl>
                                        <p:attrNameLst>
                                          <p:attrName>style.visibility</p:attrName>
                                        </p:attrNameLst>
                                      </p:cBhvr>
                                      <p:to>
                                        <p:strVal val="visible"/>
                                      </p:to>
                                    </p:set>
                                  </p:childTnLst>
                                </p:cTn>
                              </p:par>
                              <p:par>
                                <p:cTn id="107" presetID="1" presetClass="entr" presetSubtype="0" fill="hold" nodeType="withEffect">
                                  <p:stCondLst>
                                    <p:cond delay="0"/>
                                  </p:stCondLst>
                                  <p:childTnLst>
                                    <p:set>
                                      <p:cBhvr>
                                        <p:cTn id="108" dur="1" fill="hold">
                                          <p:stCondLst>
                                            <p:cond delay="0"/>
                                          </p:stCondLst>
                                        </p:cTn>
                                        <p:tgtEl>
                                          <p:spTgt spid="34"/>
                                        </p:tgtEl>
                                        <p:attrNameLst>
                                          <p:attrName>style.visibility</p:attrName>
                                        </p:attrNameLst>
                                      </p:cBhvr>
                                      <p:to>
                                        <p:strVal val="visible"/>
                                      </p:to>
                                    </p:set>
                                  </p:childTnLst>
                                </p:cTn>
                              </p:par>
                              <p:par>
                                <p:cTn id="109" presetID="1" presetClass="entr" presetSubtype="0" fill="hold" grpId="5" nodeType="withEffect">
                                  <p:stCondLst>
                                    <p:cond delay="0"/>
                                  </p:stCondLst>
                                  <p:childTnLst>
                                    <p:set>
                                      <p:cBhvr>
                                        <p:cTn id="110" dur="1" fill="hold">
                                          <p:stCondLst>
                                            <p:cond delay="0"/>
                                          </p:stCondLst>
                                        </p:cTn>
                                        <p:tgtEl>
                                          <p:spTgt spid="12"/>
                                        </p:tgtEl>
                                        <p:attrNameLst>
                                          <p:attrName>style.visibility</p:attrName>
                                        </p:attrNameLst>
                                      </p:cBhvr>
                                      <p:to>
                                        <p:strVal val="visible"/>
                                      </p:to>
                                    </p:set>
                                  </p:childTnLst>
                                </p:cTn>
                              </p:par>
                              <p:par>
                                <p:cTn id="111" presetID="1" presetClass="entr" presetSubtype="0" fill="hold" nodeType="withEffect">
                                  <p:stCondLst>
                                    <p:cond delay="0"/>
                                  </p:stCondLst>
                                  <p:childTnLst>
                                    <p:set>
                                      <p:cBhvr>
                                        <p:cTn id="112" dur="1" fill="hold">
                                          <p:stCondLst>
                                            <p:cond delay="0"/>
                                          </p:stCondLst>
                                        </p:cTn>
                                        <p:tgtEl>
                                          <p:spTgt spid="32"/>
                                        </p:tgtEl>
                                        <p:attrNameLst>
                                          <p:attrName>style.visibility</p:attrName>
                                        </p:attrNameLst>
                                      </p:cBhvr>
                                      <p:to>
                                        <p:strVal val="visible"/>
                                      </p:to>
                                    </p:set>
                                  </p:childTnLst>
                                </p:cTn>
                              </p:par>
                              <p:par>
                                <p:cTn id="113" presetID="1" presetClass="entr" presetSubtype="0" fill="hold" nodeType="withEffect">
                                  <p:stCondLst>
                                    <p:cond delay="0"/>
                                  </p:stCondLst>
                                  <p:childTnLst>
                                    <p:set>
                                      <p:cBhvr>
                                        <p:cTn id="114" dur="1" fill="hold">
                                          <p:stCondLst>
                                            <p:cond delay="0"/>
                                          </p:stCondLst>
                                        </p:cTn>
                                        <p:tgtEl>
                                          <p:spTgt spid="21"/>
                                        </p:tgtEl>
                                        <p:attrNameLst>
                                          <p:attrName>style.visibility</p:attrName>
                                        </p:attrNameLst>
                                      </p:cBhvr>
                                      <p:to>
                                        <p:strVal val="visible"/>
                                      </p:to>
                                    </p:set>
                                  </p:childTnLst>
                                </p:cTn>
                              </p:par>
                              <p:par>
                                <p:cTn id="115" presetID="1" presetClass="entr" presetSubtype="0" fill="hold" grpId="4" nodeType="withEffect">
                                  <p:stCondLst>
                                    <p:cond delay="0"/>
                                  </p:stCondLst>
                                  <p:childTnLst>
                                    <p:set>
                                      <p:cBhvr>
                                        <p:cTn id="116" dur="1" fill="hold">
                                          <p:stCondLst>
                                            <p:cond delay="0"/>
                                          </p:stCondLst>
                                        </p:cTn>
                                        <p:tgtEl>
                                          <p:spTgt spid="11"/>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19"/>
                                        </p:tgtEl>
                                        <p:attrNameLst>
                                          <p:attrName>style.visibility</p:attrName>
                                        </p:attrNameLst>
                                      </p:cBhvr>
                                      <p:to>
                                        <p:strVal val="visible"/>
                                      </p:to>
                                    </p:set>
                                  </p:childTnLst>
                                </p:cTn>
                              </p:par>
                              <p:par>
                                <p:cTn id="119" presetID="1" presetClass="entr" presetSubtype="0" fill="hold" grpId="3" nodeType="withEffect">
                                  <p:stCondLst>
                                    <p:cond delay="0"/>
                                  </p:stCondLst>
                                  <p:childTnLst>
                                    <p:set>
                                      <p:cBhvr>
                                        <p:cTn id="120" dur="1" fill="hold">
                                          <p:stCondLst>
                                            <p:cond delay="0"/>
                                          </p:stCondLst>
                                        </p:cTn>
                                        <p:tgtEl>
                                          <p:spTgt spid="10"/>
                                        </p:tgtEl>
                                        <p:attrNameLst>
                                          <p:attrName>style.visibility</p:attrName>
                                        </p:attrNameLst>
                                      </p:cBhvr>
                                      <p:to>
                                        <p:strVal val="visible"/>
                                      </p:to>
                                    </p:set>
                                  </p:childTnLst>
                                </p:cTn>
                              </p:par>
                              <p:par>
                                <p:cTn id="121" presetID="1" presetClass="entr" presetSubtype="0" fill="hold" nodeType="withEffect">
                                  <p:stCondLst>
                                    <p:cond delay="0"/>
                                  </p:stCondLst>
                                  <p:childTnLst>
                                    <p:set>
                                      <p:cBhvr>
                                        <p:cTn id="122" dur="1" fill="hold">
                                          <p:stCondLst>
                                            <p:cond delay="0"/>
                                          </p:stCondLst>
                                        </p:cTn>
                                        <p:tgtEl>
                                          <p:spTgt spid="48"/>
                                        </p:tgtEl>
                                        <p:attrNameLst>
                                          <p:attrName>style.visibility</p:attrName>
                                        </p:attrNameLst>
                                      </p:cBhvr>
                                      <p:to>
                                        <p:strVal val="visible"/>
                                      </p:to>
                                    </p:set>
                                  </p:childTnLst>
                                </p:cTn>
                              </p:par>
                              <p:par>
                                <p:cTn id="123" presetID="1" presetClass="entr" presetSubtype="0" fill="hold" grpId="2" nodeType="withEffect">
                                  <p:stCondLst>
                                    <p:cond delay="0"/>
                                  </p:stCondLst>
                                  <p:childTnLst>
                                    <p:set>
                                      <p:cBhvr>
                                        <p:cTn id="124" dur="1" fill="hold">
                                          <p:stCondLst>
                                            <p:cond delay="0"/>
                                          </p:stCondLst>
                                        </p:cTn>
                                        <p:tgtEl>
                                          <p:spTgt spid="13"/>
                                        </p:tgtEl>
                                        <p:attrNameLst>
                                          <p:attrName>style.visibility</p:attrName>
                                        </p:attrNameLst>
                                      </p:cBhvr>
                                      <p:to>
                                        <p:strVal val="visible"/>
                                      </p:to>
                                    </p:set>
                                  </p:childTnLst>
                                </p:cTn>
                              </p:par>
                              <p:par>
                                <p:cTn id="125" presetID="1" presetClass="entr" presetSubtype="0" fill="hold" grpId="1" nodeType="withEffect">
                                  <p:stCondLst>
                                    <p:cond delay="0"/>
                                  </p:stCondLst>
                                  <p:childTnLst>
                                    <p:set>
                                      <p:cBhvr>
                                        <p:cTn id="126" dur="1" fill="hold">
                                          <p:stCondLst>
                                            <p:cond delay="0"/>
                                          </p:stCondLst>
                                        </p:cTn>
                                        <p:tgtEl>
                                          <p:spTgt spid="17"/>
                                        </p:tgtEl>
                                        <p:attrNameLst>
                                          <p:attrName>style.visibility</p:attrName>
                                        </p:attrNameLst>
                                      </p:cBhvr>
                                      <p:to>
                                        <p:strVal val="visible"/>
                                      </p:to>
                                    </p:set>
                                  </p:childTnLst>
                                </p:cTn>
                              </p:par>
                              <p:par>
                                <p:cTn id="127" presetID="1" presetClass="entr" presetSubtype="0" fill="hold" nodeType="withEffect">
                                  <p:stCondLst>
                                    <p:cond delay="0"/>
                                  </p:stCondLst>
                                  <p:childTnLst>
                                    <p:set>
                                      <p:cBhvr>
                                        <p:cTn id="128" dur="1" fill="hold">
                                          <p:stCondLst>
                                            <p:cond delay="0"/>
                                          </p:stCondLst>
                                        </p:cTn>
                                        <p:tgtEl>
                                          <p:spTgt spid="43"/>
                                        </p:tgtEl>
                                        <p:attrNameLst>
                                          <p:attrName>style.visibility</p:attrName>
                                        </p:attrNameLst>
                                      </p:cBhvr>
                                      <p:to>
                                        <p:strVal val="visible"/>
                                      </p:to>
                                    </p:set>
                                  </p:childTnLst>
                                </p:cTn>
                              </p:par>
                              <p:par>
                                <p:cTn id="129" presetID="1" presetClass="entr" presetSubtype="0" fill="hold" nodeType="withEffect">
                                  <p:stCondLst>
                                    <p:cond delay="0"/>
                                  </p:stCondLst>
                                  <p:childTnLst>
                                    <p:set>
                                      <p:cBhvr>
                                        <p:cTn id="130" dur="1" fill="hold">
                                          <p:stCondLst>
                                            <p:cond delay="0"/>
                                          </p:stCondLst>
                                        </p:cTn>
                                        <p:tgtEl>
                                          <p:spTgt spid="38"/>
                                        </p:tgtEl>
                                        <p:attrNameLst>
                                          <p:attrName>style.visibility</p:attrName>
                                        </p:attrNameLst>
                                      </p:cBhvr>
                                      <p:to>
                                        <p:strVal val="visible"/>
                                      </p:to>
                                    </p:set>
                                  </p:childTnLst>
                                </p:cTn>
                              </p:par>
                              <p:par>
                                <p:cTn id="131" presetID="1" presetClass="entr" presetSubtype="0" fill="hold" grpId="0" nodeType="withEffect">
                                  <p:stCondLst>
                                    <p:cond delay="0"/>
                                  </p:stCondLst>
                                  <p:childTnLst>
                                    <p:set>
                                      <p:cBhvr>
                                        <p:cTn id="132" dur="1" fill="hold">
                                          <p:stCondLst>
                                            <p:cond delay="0"/>
                                          </p:stCondLst>
                                        </p:cTn>
                                        <p:tgtEl>
                                          <p:spTgt spid="15"/>
                                        </p:tgtEl>
                                        <p:attrNameLst>
                                          <p:attrName>style.visibility</p:attrName>
                                        </p:attrNameLst>
                                      </p:cBhvr>
                                      <p:to>
                                        <p:strVal val="visible"/>
                                      </p:to>
                                    </p:set>
                                  </p:childTnLst>
                                </p:cTn>
                              </p:par>
                            </p:childTnLst>
                          </p:cTn>
                        </p:par>
                      </p:childTnLst>
                    </p:cTn>
                  </p:par>
                  <p:par>
                    <p:cTn id="133" fill="hold">
                      <p:stCondLst>
                        <p:cond delay="indefinite"/>
                      </p:stCondLst>
                      <p:childTnLst>
                        <p:par>
                          <p:cTn id="134" fill="hold">
                            <p:stCondLst>
                              <p:cond delay="0"/>
                            </p:stCondLst>
                            <p:childTnLst>
                              <p:par>
                                <p:cTn id="135" presetID="1" presetClass="entr" presetSubtype="0" fill="hold" nodeType="clickEffect">
                                  <p:stCondLst>
                                    <p:cond delay="0"/>
                                  </p:stCondLst>
                                  <p:childTnLst>
                                    <p:set>
                                      <p:cBhvr>
                                        <p:cTn id="136" dur="1" fill="hold">
                                          <p:stCondLst>
                                            <p:cond delay="0"/>
                                          </p:stCondLst>
                                        </p:cTn>
                                        <p:tgtEl>
                                          <p:spTgt spid="46"/>
                                        </p:tgtEl>
                                        <p:attrNameLst>
                                          <p:attrName>style.visibility</p:attrName>
                                        </p:attrNameLst>
                                      </p:cBhvr>
                                      <p:to>
                                        <p:strVal val="visible"/>
                                      </p:to>
                                    </p:set>
                                  </p:childTnLst>
                                </p:cTn>
                              </p:par>
                              <p:par>
                                <p:cTn id="137" presetID="1" presetClass="entr" presetSubtype="0" fill="hold" grpId="0" nodeType="withEffect">
                                  <p:stCondLst>
                                    <p:cond delay="0"/>
                                  </p:stCondLst>
                                  <p:childTnLst>
                                    <p:set>
                                      <p:cBhvr>
                                        <p:cTn id="1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9" grpId="1" animBg="1"/>
      <p:bldP spid="9" grpId="2" animBg="1"/>
      <p:bldP spid="9" grpId="3" animBg="1"/>
      <p:bldP spid="9" grpId="4" animBg="1"/>
      <p:bldP spid="9" grpId="5" animBg="1"/>
      <p:bldP spid="9" grpId="6" animBg="1"/>
      <p:bldP spid="10" grpId="0" animBg="1"/>
      <p:bldP spid="10" grpId="1" animBg="1"/>
      <p:bldP spid="10" grpId="2" animBg="1"/>
      <p:bldP spid="10" grpId="3" animBg="1"/>
      <p:bldP spid="11" grpId="0" animBg="1"/>
      <p:bldP spid="11" grpId="1" animBg="1"/>
      <p:bldP spid="11" grpId="2" animBg="1"/>
      <p:bldP spid="11" grpId="3" animBg="1"/>
      <p:bldP spid="11" grpId="4" animBg="1"/>
      <p:bldP spid="12" grpId="0" animBg="1"/>
      <p:bldP spid="12" grpId="1" animBg="1"/>
      <p:bldP spid="12" grpId="2" animBg="1"/>
      <p:bldP spid="12" grpId="3" animBg="1"/>
      <p:bldP spid="12" grpId="4" animBg="1"/>
      <p:bldP spid="12" grpId="5" animBg="1"/>
      <p:bldP spid="13" grpId="0" animBg="1"/>
      <p:bldP spid="13" grpId="1" animBg="1"/>
      <p:bldP spid="13" grpId="2" animBg="1"/>
      <p:bldP spid="14" grpId="0" animBg="1"/>
      <p:bldP spid="15" grpId="0" animBg="1"/>
      <p:bldP spid="17" grpId="0" animBg="1"/>
      <p:bldP spid="17"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548680"/>
            <a:ext cx="7467600" cy="5577483"/>
          </a:xfrm>
        </p:spPr>
        <p:txBody>
          <a:bodyPr>
            <a:normAutofit fontScale="92500"/>
          </a:bodyPr>
          <a:lstStyle/>
          <a:p>
            <a:pPr>
              <a:buNone/>
            </a:pPr>
            <a:endParaRPr lang="fi-FI" dirty="0" smtClean="0"/>
          </a:p>
          <a:p>
            <a:pPr>
              <a:buNone/>
            </a:pPr>
            <a:r>
              <a:rPr lang="fi-FI" sz="3200" dirty="0" smtClean="0"/>
              <a:t>- liikevaihto = kaikki tulot, jotka yritys saa vuoden aikana tuotteistaan</a:t>
            </a:r>
          </a:p>
          <a:p>
            <a:pPr>
              <a:buNone/>
            </a:pPr>
            <a:r>
              <a:rPr lang="fi-FI" sz="3200" dirty="0" smtClean="0"/>
              <a:t>- kun liikevaihdosta vähennetään kaikki kulut, saadaan tulos (tavoitteena voitto)</a:t>
            </a:r>
          </a:p>
          <a:p>
            <a:pPr>
              <a:buNone/>
            </a:pPr>
            <a:r>
              <a:rPr lang="fi-FI" sz="3200" dirty="0" smtClean="0"/>
              <a:t>- kannattavuus ilmenee tilinpäätöksestä: voiton tai tappion suuruus</a:t>
            </a:r>
          </a:p>
          <a:p>
            <a:pPr>
              <a:buNone/>
            </a:pPr>
            <a:r>
              <a:rPr lang="fi-FI" sz="3200" dirty="0" smtClean="0"/>
              <a:t>- vuosineljänneksittäin julkaistavat (kvartaalitalous) talousluvut kertovat yrityksen osavuosituloksen</a:t>
            </a:r>
          </a:p>
          <a:p>
            <a:pPr>
              <a:buNone/>
            </a:pPr>
            <a:r>
              <a:rPr lang="fi-FI" dirty="0" smtClean="0"/>
              <a:t>  </a:t>
            </a:r>
            <a:endParaRPr lang="fi-F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692696"/>
            <a:ext cx="7467600" cy="5433467"/>
          </a:xfrm>
        </p:spPr>
        <p:txBody>
          <a:bodyPr/>
          <a:lstStyle/>
          <a:p>
            <a:pPr>
              <a:buNone/>
            </a:pPr>
            <a:r>
              <a:rPr lang="fi-FI" dirty="0" smtClean="0"/>
              <a:t>- jatkuva tappio johtaa konkurssiin eli vararikkoon</a:t>
            </a:r>
          </a:p>
          <a:p>
            <a:pPr>
              <a:buNone/>
            </a:pPr>
            <a:r>
              <a:rPr lang="fi-FI" dirty="0" smtClean="0"/>
              <a:t>		</a:t>
            </a:r>
            <a:r>
              <a:rPr lang="fi-FI" dirty="0" smtClean="0">
                <a:sym typeface="Wingdings"/>
              </a:rPr>
              <a:t> </a:t>
            </a:r>
            <a:r>
              <a:rPr lang="fi-FI" dirty="0" smtClean="0"/>
              <a:t>yritys voidaan pelastaa 	yrityssaneerauksella</a:t>
            </a:r>
            <a:endParaRPr lang="fi-F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11560" y="116632"/>
            <a:ext cx="7772400" cy="1143000"/>
          </a:xfrm>
        </p:spPr>
        <p:txBody>
          <a:bodyPr>
            <a:normAutofit/>
          </a:bodyPr>
          <a:lstStyle/>
          <a:p>
            <a:r>
              <a:rPr lang="fi-FI" sz="4000" b="1" u="sng" dirty="0" smtClean="0">
                <a:solidFill>
                  <a:srgbClr val="00B0F0"/>
                </a:solidFill>
                <a:latin typeface="+mn-lt"/>
              </a:rPr>
              <a:t>2. Yritysmuodot</a:t>
            </a:r>
            <a:endParaRPr lang="fi-FI" sz="4000" b="1" u="sng" dirty="0">
              <a:solidFill>
                <a:srgbClr val="00B0F0"/>
              </a:solidFill>
              <a:latin typeface="+mn-lt"/>
            </a:endParaRPr>
          </a:p>
        </p:txBody>
      </p:sp>
      <p:graphicFrame>
        <p:nvGraphicFramePr>
          <p:cNvPr id="4" name="Sisällön paikkamerkki 3"/>
          <p:cNvGraphicFramePr>
            <a:graphicFrameLocks noGrp="1"/>
          </p:cNvGraphicFramePr>
          <p:nvPr>
            <p:ph idx="1"/>
          </p:nvPr>
        </p:nvGraphicFramePr>
        <p:xfrm>
          <a:off x="395536" y="1268760"/>
          <a:ext cx="8496944" cy="5328592"/>
        </p:xfrm>
        <a:graphic>
          <a:graphicData uri="http://schemas.openxmlformats.org/drawingml/2006/table">
            <a:tbl>
              <a:tblPr/>
              <a:tblGrid>
                <a:gridCol w="1755680"/>
                <a:gridCol w="1613012"/>
                <a:gridCol w="1526635"/>
                <a:gridCol w="2088569"/>
                <a:gridCol w="1513048"/>
              </a:tblGrid>
              <a:tr h="402999">
                <a:tc>
                  <a:txBody>
                    <a:bodyPr/>
                    <a:lstStyle/>
                    <a:p>
                      <a:pPr>
                        <a:lnSpc>
                          <a:spcPct val="150000"/>
                        </a:lnSpc>
                        <a:spcAft>
                          <a:spcPts val="0"/>
                        </a:spcAft>
                      </a:pPr>
                      <a:r>
                        <a:rPr lang="fi-FI" sz="1000" b="1" dirty="0">
                          <a:latin typeface="Arial"/>
                          <a:ea typeface="Calibri"/>
                          <a:cs typeface="Times New Roman"/>
                        </a:rPr>
                        <a:t>Yritysmuoto</a:t>
                      </a:r>
                      <a:endParaRPr lang="fi-FI"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b="1">
                          <a:latin typeface="Arial"/>
                          <a:ea typeface="Calibri"/>
                          <a:cs typeface="Times New Roman"/>
                        </a:rPr>
                        <a:t>Perustajat</a:t>
                      </a:r>
                      <a:endParaRPr lang="fi-FI"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b="1">
                          <a:latin typeface="Arial"/>
                          <a:ea typeface="Calibri"/>
                          <a:cs typeface="Times New Roman"/>
                        </a:rPr>
                        <a:t>Päätösvalta</a:t>
                      </a:r>
                      <a:endParaRPr lang="fi-FI"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b="1">
                          <a:latin typeface="Arial"/>
                          <a:ea typeface="Calibri"/>
                          <a:cs typeface="Times New Roman"/>
                        </a:rPr>
                        <a:t>Vastuu asioista</a:t>
                      </a:r>
                      <a:endParaRPr lang="fi-FI"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b="1">
                          <a:latin typeface="Arial"/>
                          <a:ea typeface="Calibri"/>
                          <a:cs typeface="Times New Roman"/>
                        </a:rPr>
                        <a:t>Yritykselle ominaista</a:t>
                      </a:r>
                      <a:endParaRPr lang="fi-FI"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55150">
                <a:tc>
                  <a:txBody>
                    <a:bodyPr/>
                    <a:lstStyle/>
                    <a:p>
                      <a:pPr>
                        <a:lnSpc>
                          <a:spcPct val="150000"/>
                        </a:lnSpc>
                        <a:spcAft>
                          <a:spcPts val="0"/>
                        </a:spcAft>
                      </a:pPr>
                      <a:r>
                        <a:rPr lang="fi-FI" sz="1000" dirty="0">
                          <a:latin typeface="Arial"/>
                          <a:ea typeface="Calibri"/>
                          <a:cs typeface="Times New Roman"/>
                        </a:rPr>
                        <a:t>YKSITYINEN TOIMINIMI</a:t>
                      </a:r>
                      <a:endParaRPr lang="fi-FI"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fi-FI" sz="1000" dirty="0">
                        <a:latin typeface="Arial"/>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fi-FI" sz="1000" dirty="0">
                        <a:latin typeface="Arial"/>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fi-FI" sz="1000" dirty="0">
                        <a:latin typeface="Arial"/>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fi-FI" sz="1000" dirty="0">
                        <a:latin typeface="Arial"/>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1433">
                <a:tc>
                  <a:txBody>
                    <a:bodyPr/>
                    <a:lstStyle/>
                    <a:p>
                      <a:pPr>
                        <a:lnSpc>
                          <a:spcPct val="150000"/>
                        </a:lnSpc>
                        <a:spcAft>
                          <a:spcPts val="0"/>
                        </a:spcAft>
                      </a:pPr>
                      <a:r>
                        <a:rPr lang="fi-FI" sz="1000">
                          <a:latin typeface="Arial"/>
                          <a:ea typeface="Calibri"/>
                          <a:cs typeface="Times New Roman"/>
                        </a:rPr>
                        <a:t>AVOIN YHTIÖ</a:t>
                      </a:r>
                      <a:endParaRPr lang="fi-FI"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fi-FI" sz="1000" dirty="0">
                        <a:latin typeface="Arial"/>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fi-FI" sz="1000">
                        <a:latin typeface="Arial"/>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fi-FI" sz="1000">
                        <a:latin typeface="Arial"/>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fi-FI" sz="1000">
                        <a:latin typeface="Arial"/>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61485">
                <a:tc>
                  <a:txBody>
                    <a:bodyPr/>
                    <a:lstStyle/>
                    <a:p>
                      <a:pPr>
                        <a:lnSpc>
                          <a:spcPct val="150000"/>
                        </a:lnSpc>
                        <a:spcAft>
                          <a:spcPts val="0"/>
                        </a:spcAft>
                      </a:pPr>
                      <a:r>
                        <a:rPr lang="fi-FI" sz="1000" dirty="0">
                          <a:latin typeface="Arial"/>
                          <a:ea typeface="Calibri"/>
                          <a:cs typeface="Times New Roman"/>
                        </a:rPr>
                        <a:t>KOMMANDIITTI-YHTIÖ</a:t>
                      </a:r>
                      <a:endParaRPr lang="fi-FI"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fi-FI" sz="1000" dirty="0">
                        <a:latin typeface="Arial"/>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fi-FI" sz="1000">
                        <a:latin typeface="Arial"/>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fi-FI" sz="1000">
                        <a:latin typeface="Arial"/>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fi-FI" sz="1000">
                        <a:latin typeface="Arial"/>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11526">
                <a:tc>
                  <a:txBody>
                    <a:bodyPr/>
                    <a:lstStyle/>
                    <a:p>
                      <a:pPr>
                        <a:lnSpc>
                          <a:spcPct val="150000"/>
                        </a:lnSpc>
                        <a:spcAft>
                          <a:spcPts val="0"/>
                        </a:spcAft>
                      </a:pPr>
                      <a:r>
                        <a:rPr lang="fi-FI" sz="1000">
                          <a:latin typeface="Arial"/>
                          <a:ea typeface="Calibri"/>
                          <a:cs typeface="Times New Roman"/>
                        </a:rPr>
                        <a:t>OSAKEYHTIÖ</a:t>
                      </a:r>
                      <a:endParaRPr lang="fi-FI"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fi-FI" sz="1000" dirty="0">
                        <a:latin typeface="Arial"/>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fi-FI" sz="1000" dirty="0">
                        <a:latin typeface="Arial"/>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fi-FI" sz="1000">
                        <a:latin typeface="Arial"/>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fi-FI" sz="1000">
                        <a:latin typeface="Arial"/>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5999">
                <a:tc>
                  <a:txBody>
                    <a:bodyPr/>
                    <a:lstStyle/>
                    <a:p>
                      <a:pPr>
                        <a:lnSpc>
                          <a:spcPct val="150000"/>
                        </a:lnSpc>
                        <a:spcAft>
                          <a:spcPts val="0"/>
                        </a:spcAft>
                      </a:pPr>
                      <a:r>
                        <a:rPr lang="fi-FI" sz="1000">
                          <a:latin typeface="Arial"/>
                          <a:ea typeface="Calibri"/>
                          <a:cs typeface="Times New Roman"/>
                        </a:rPr>
                        <a:t>OSUUSKUNTA</a:t>
                      </a:r>
                      <a:endParaRPr lang="fi-FI"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fi-FI" sz="1000" dirty="0">
                        <a:latin typeface="Arial"/>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fi-FI" sz="1000" dirty="0">
                        <a:latin typeface="Arial"/>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fi-FI" sz="1000" dirty="0">
                        <a:latin typeface="Arial"/>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fi-FI" sz="1000" dirty="0">
                        <a:latin typeface="Arial"/>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11560" y="116632"/>
            <a:ext cx="7772400" cy="864096"/>
          </a:xfrm>
        </p:spPr>
        <p:txBody>
          <a:bodyPr/>
          <a:lstStyle/>
          <a:p>
            <a:r>
              <a:rPr lang="fi-FI" sz="4800" b="1" u="sng" dirty="0" smtClean="0">
                <a:solidFill>
                  <a:srgbClr val="00B0F0"/>
                </a:solidFill>
              </a:rPr>
              <a:t>2. Yritysmuodot</a:t>
            </a:r>
            <a:endParaRPr lang="fi-FI" b="1" dirty="0"/>
          </a:p>
        </p:txBody>
      </p:sp>
      <p:graphicFrame>
        <p:nvGraphicFramePr>
          <p:cNvPr id="4" name="Sisällön paikkamerkki 3"/>
          <p:cNvGraphicFramePr>
            <a:graphicFrameLocks noGrp="1"/>
          </p:cNvGraphicFramePr>
          <p:nvPr>
            <p:ph idx="1"/>
            <p:extLst>
              <p:ext uri="{D42A27DB-BD31-4B8C-83A1-F6EECF244321}">
                <p14:modId xmlns="" xmlns:p14="http://schemas.microsoft.com/office/powerpoint/2010/main" val="3447632973"/>
              </p:ext>
            </p:extLst>
          </p:nvPr>
        </p:nvGraphicFramePr>
        <p:xfrm>
          <a:off x="251520" y="980728"/>
          <a:ext cx="8568952" cy="5592654"/>
        </p:xfrm>
        <a:graphic>
          <a:graphicData uri="http://schemas.openxmlformats.org/drawingml/2006/table">
            <a:tbl>
              <a:tblPr/>
              <a:tblGrid>
                <a:gridCol w="1827688"/>
                <a:gridCol w="1613012"/>
                <a:gridCol w="1526635"/>
                <a:gridCol w="2088569"/>
                <a:gridCol w="1513048"/>
              </a:tblGrid>
              <a:tr h="402999">
                <a:tc>
                  <a:txBody>
                    <a:bodyPr/>
                    <a:lstStyle/>
                    <a:p>
                      <a:pPr>
                        <a:lnSpc>
                          <a:spcPct val="150000"/>
                        </a:lnSpc>
                        <a:spcAft>
                          <a:spcPts val="0"/>
                        </a:spcAft>
                      </a:pPr>
                      <a:r>
                        <a:rPr lang="fi-FI" sz="1000" b="1" dirty="0">
                          <a:latin typeface="Arial"/>
                          <a:ea typeface="Calibri"/>
                          <a:cs typeface="Times New Roman"/>
                        </a:rPr>
                        <a:t>Yritysmuoto</a:t>
                      </a:r>
                      <a:endParaRPr lang="fi-FI"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b="1">
                          <a:latin typeface="Arial"/>
                          <a:ea typeface="Calibri"/>
                          <a:cs typeface="Times New Roman"/>
                        </a:rPr>
                        <a:t>Perustajat</a:t>
                      </a:r>
                      <a:endParaRPr lang="fi-FI"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b="1">
                          <a:latin typeface="Arial"/>
                          <a:ea typeface="Calibri"/>
                          <a:cs typeface="Times New Roman"/>
                        </a:rPr>
                        <a:t>Päätösvalta</a:t>
                      </a:r>
                      <a:endParaRPr lang="fi-FI"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b="1">
                          <a:latin typeface="Arial"/>
                          <a:ea typeface="Calibri"/>
                          <a:cs typeface="Times New Roman"/>
                        </a:rPr>
                        <a:t>Vastuu asioista</a:t>
                      </a:r>
                      <a:endParaRPr lang="fi-FI"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b="1">
                          <a:latin typeface="Arial"/>
                          <a:ea typeface="Calibri"/>
                          <a:cs typeface="Times New Roman"/>
                        </a:rPr>
                        <a:t>Yritykselle ominaista</a:t>
                      </a:r>
                      <a:endParaRPr lang="fi-FI"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9129">
                <a:tc>
                  <a:txBody>
                    <a:bodyPr/>
                    <a:lstStyle/>
                    <a:p>
                      <a:pPr>
                        <a:lnSpc>
                          <a:spcPct val="150000"/>
                        </a:lnSpc>
                        <a:spcAft>
                          <a:spcPts val="0"/>
                        </a:spcAft>
                      </a:pPr>
                      <a:r>
                        <a:rPr lang="fi-FI" sz="1200" b="1" dirty="0">
                          <a:latin typeface="Arial"/>
                          <a:ea typeface="Calibri"/>
                          <a:cs typeface="Times New Roman"/>
                        </a:rPr>
                        <a:t>YKSITYINEN TOIMINIMI</a:t>
                      </a:r>
                      <a:endParaRPr lang="fi-FI" sz="16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b="1" dirty="0">
                          <a:effectLst/>
                          <a:latin typeface="Arial"/>
                          <a:ea typeface="Calibri"/>
                          <a:cs typeface="Times New Roman"/>
                        </a:rPr>
                        <a:t>yksi henkilö</a:t>
                      </a:r>
                      <a:endParaRPr lang="fi-FI" sz="1100" b="1" dirty="0">
                        <a:effectLst/>
                        <a:latin typeface="Calibri"/>
                        <a:ea typeface="Calibri"/>
                        <a:cs typeface="Times New Roman"/>
                      </a:endParaRPr>
                    </a:p>
                    <a:p>
                      <a:pPr>
                        <a:lnSpc>
                          <a:spcPct val="150000"/>
                        </a:lnSpc>
                        <a:spcAft>
                          <a:spcPts val="0"/>
                        </a:spcAft>
                      </a:pPr>
                      <a:r>
                        <a:rPr lang="fi-FI" sz="1000" dirty="0">
                          <a:effectLst/>
                          <a:latin typeface="Arial"/>
                          <a:ea typeface="Calibri"/>
                          <a:cs typeface="Times New Roman"/>
                        </a:rPr>
                        <a:t>– omistaja</a:t>
                      </a:r>
                      <a:endParaRPr lang="fi-FI"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b="1" dirty="0">
                          <a:effectLst/>
                          <a:latin typeface="Arial"/>
                          <a:ea typeface="Calibri"/>
                          <a:cs typeface="Times New Roman"/>
                        </a:rPr>
                        <a:t>omistajalla</a:t>
                      </a:r>
                      <a:r>
                        <a:rPr lang="fi-FI" sz="1000" dirty="0">
                          <a:effectLst/>
                          <a:latin typeface="Arial"/>
                          <a:ea typeface="Calibri"/>
                          <a:cs typeface="Times New Roman"/>
                        </a:rPr>
                        <a:t> yksin</a:t>
                      </a:r>
                      <a:endParaRPr lang="fi-FI"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b="1" dirty="0">
                          <a:effectLst/>
                          <a:latin typeface="Arial"/>
                          <a:ea typeface="Calibri"/>
                          <a:cs typeface="Times New Roman"/>
                        </a:rPr>
                        <a:t>omistaja vastaa </a:t>
                      </a:r>
                      <a:r>
                        <a:rPr lang="fi-FI" sz="1000" dirty="0">
                          <a:effectLst/>
                          <a:latin typeface="Arial"/>
                          <a:ea typeface="Calibri"/>
                          <a:cs typeface="Times New Roman"/>
                        </a:rPr>
                        <a:t>rajattomasti kaikella, myös </a:t>
                      </a:r>
                      <a:r>
                        <a:rPr lang="fi-FI" sz="1000" dirty="0" err="1">
                          <a:effectLst/>
                          <a:latin typeface="Arial"/>
                          <a:ea typeface="Calibri"/>
                          <a:cs typeface="Times New Roman"/>
                        </a:rPr>
                        <a:t>yksityisomaisuudel-laan</a:t>
                      </a:r>
                      <a:endParaRPr lang="fi-FI"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dirty="0">
                          <a:effectLst/>
                          <a:latin typeface="Arial"/>
                          <a:ea typeface="Calibri"/>
                          <a:cs typeface="Times New Roman"/>
                        </a:rPr>
                        <a:t>päätöksenteko nopeaa</a:t>
                      </a:r>
                      <a:endParaRPr lang="fi-FI"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1433">
                <a:tc>
                  <a:txBody>
                    <a:bodyPr/>
                    <a:lstStyle/>
                    <a:p>
                      <a:pPr>
                        <a:lnSpc>
                          <a:spcPct val="150000"/>
                        </a:lnSpc>
                        <a:spcAft>
                          <a:spcPts val="0"/>
                        </a:spcAft>
                      </a:pPr>
                      <a:r>
                        <a:rPr lang="fi-FI" sz="1200" b="1" dirty="0">
                          <a:latin typeface="Arial"/>
                          <a:ea typeface="Calibri"/>
                          <a:cs typeface="Times New Roman"/>
                        </a:rPr>
                        <a:t>AVOIN YHTIÖ</a:t>
                      </a:r>
                      <a:endParaRPr lang="fi-FI" sz="16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b="1" dirty="0">
                          <a:effectLst/>
                          <a:latin typeface="Arial"/>
                          <a:ea typeface="Calibri"/>
                          <a:cs typeface="Times New Roman"/>
                        </a:rPr>
                        <a:t>vähintään kaksi yhtiömiestä</a:t>
                      </a:r>
                      <a:endParaRPr lang="fi-FI" sz="11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b="1" dirty="0">
                          <a:effectLst/>
                          <a:latin typeface="Arial"/>
                          <a:ea typeface="Calibri"/>
                          <a:cs typeface="Times New Roman"/>
                        </a:rPr>
                        <a:t>kukin voi tehdä sitoumuksia</a:t>
                      </a:r>
                      <a:r>
                        <a:rPr lang="fi-FI" sz="1000" dirty="0">
                          <a:effectLst/>
                          <a:latin typeface="Arial"/>
                          <a:ea typeface="Calibri"/>
                          <a:cs typeface="Times New Roman"/>
                        </a:rPr>
                        <a:t>, jotka sitovat kaikkia, ellei </a:t>
                      </a:r>
                      <a:r>
                        <a:rPr lang="fi-FI" sz="1000" dirty="0" smtClean="0">
                          <a:effectLst/>
                          <a:latin typeface="Arial"/>
                          <a:ea typeface="Calibri"/>
                          <a:cs typeface="Times New Roman"/>
                        </a:rPr>
                        <a:t>yhtiösopimuksella </a:t>
                      </a:r>
                      <a:r>
                        <a:rPr lang="fi-FI" sz="1000" dirty="0">
                          <a:effectLst/>
                          <a:latin typeface="Arial"/>
                          <a:ea typeface="Calibri"/>
                          <a:cs typeface="Times New Roman"/>
                        </a:rPr>
                        <a:t>muuta sovittu</a:t>
                      </a:r>
                      <a:endParaRPr lang="fi-FI"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b="1" dirty="0">
                          <a:effectLst/>
                          <a:latin typeface="Arial"/>
                          <a:ea typeface="Calibri"/>
                          <a:cs typeface="Times New Roman"/>
                        </a:rPr>
                        <a:t>jokainen vastaa </a:t>
                      </a:r>
                      <a:r>
                        <a:rPr lang="fi-FI" sz="1000" dirty="0">
                          <a:effectLst/>
                          <a:latin typeface="Arial"/>
                          <a:ea typeface="Calibri"/>
                          <a:cs typeface="Times New Roman"/>
                        </a:rPr>
                        <a:t>kaikella omaisuudellaan</a:t>
                      </a:r>
                      <a:endParaRPr lang="fi-FI"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dirty="0">
                          <a:effectLst/>
                          <a:latin typeface="Arial"/>
                          <a:ea typeface="Calibri"/>
                          <a:cs typeface="Times New Roman"/>
                        </a:rPr>
                        <a:t>yhtiömiesten keskinäinen yhteistyökyky ja luottamus tärkeää, </a:t>
                      </a:r>
                      <a:r>
                        <a:rPr lang="fi-FI" sz="1000" dirty="0" smtClean="0">
                          <a:effectLst/>
                          <a:latin typeface="Arial"/>
                          <a:ea typeface="Calibri"/>
                          <a:cs typeface="Times New Roman"/>
                        </a:rPr>
                        <a:t>yhtiösopimuksen </a:t>
                      </a:r>
                      <a:r>
                        <a:rPr lang="fi-FI" sz="1000" dirty="0">
                          <a:effectLst/>
                          <a:latin typeface="Arial"/>
                          <a:ea typeface="Calibri"/>
                          <a:cs typeface="Times New Roman"/>
                        </a:rPr>
                        <a:t>merkitys</a:t>
                      </a:r>
                      <a:endParaRPr lang="fi-FI"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2659">
                <a:tc>
                  <a:txBody>
                    <a:bodyPr/>
                    <a:lstStyle/>
                    <a:p>
                      <a:pPr>
                        <a:lnSpc>
                          <a:spcPct val="150000"/>
                        </a:lnSpc>
                        <a:spcAft>
                          <a:spcPts val="0"/>
                        </a:spcAft>
                      </a:pPr>
                      <a:r>
                        <a:rPr lang="fi-FI" sz="1200" b="1" dirty="0">
                          <a:latin typeface="Arial"/>
                          <a:ea typeface="Calibri"/>
                          <a:cs typeface="Times New Roman"/>
                        </a:rPr>
                        <a:t>KOMMANDIITTI-YHTIÖ</a:t>
                      </a:r>
                      <a:endParaRPr lang="fi-FI" sz="16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dirty="0">
                          <a:effectLst/>
                          <a:latin typeface="Arial"/>
                          <a:ea typeface="Calibri"/>
                          <a:cs typeface="Times New Roman"/>
                        </a:rPr>
                        <a:t>vähintään yksi </a:t>
                      </a:r>
                      <a:r>
                        <a:rPr lang="fi-FI" sz="1000" b="1" dirty="0">
                          <a:effectLst/>
                          <a:latin typeface="Arial"/>
                          <a:ea typeface="Calibri"/>
                          <a:cs typeface="Times New Roman"/>
                        </a:rPr>
                        <a:t>vastuullinen</a:t>
                      </a:r>
                      <a:r>
                        <a:rPr lang="fi-FI" sz="1000" dirty="0">
                          <a:effectLst/>
                          <a:latin typeface="Arial"/>
                          <a:ea typeface="Calibri"/>
                          <a:cs typeface="Times New Roman"/>
                        </a:rPr>
                        <a:t> ja yksi </a:t>
                      </a:r>
                      <a:r>
                        <a:rPr lang="fi-FI" sz="1000" b="1" dirty="0">
                          <a:effectLst/>
                          <a:latin typeface="Arial"/>
                          <a:ea typeface="Calibri"/>
                          <a:cs typeface="Times New Roman"/>
                        </a:rPr>
                        <a:t>äänetön</a:t>
                      </a:r>
                      <a:r>
                        <a:rPr lang="fi-FI" sz="1000" dirty="0">
                          <a:effectLst/>
                          <a:latin typeface="Arial"/>
                          <a:ea typeface="Calibri"/>
                          <a:cs typeface="Times New Roman"/>
                        </a:rPr>
                        <a:t> yhtiömies</a:t>
                      </a:r>
                      <a:endParaRPr lang="fi-FI"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dirty="0">
                          <a:effectLst/>
                          <a:latin typeface="Arial"/>
                          <a:ea typeface="Calibri"/>
                          <a:cs typeface="Times New Roman"/>
                        </a:rPr>
                        <a:t>vain </a:t>
                      </a:r>
                      <a:r>
                        <a:rPr lang="fi-FI" sz="1000" b="1" dirty="0">
                          <a:effectLst/>
                          <a:latin typeface="Arial"/>
                          <a:ea typeface="Calibri"/>
                          <a:cs typeface="Times New Roman"/>
                        </a:rPr>
                        <a:t>vastuulliset</a:t>
                      </a:r>
                      <a:r>
                        <a:rPr lang="fi-FI" sz="1000" dirty="0">
                          <a:effectLst/>
                          <a:latin typeface="Arial"/>
                          <a:ea typeface="Calibri"/>
                          <a:cs typeface="Times New Roman"/>
                        </a:rPr>
                        <a:t> tekevät päätöksiä</a:t>
                      </a:r>
                      <a:endParaRPr lang="fi-FI"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b="1" dirty="0">
                          <a:effectLst/>
                          <a:latin typeface="Arial"/>
                          <a:ea typeface="Calibri"/>
                          <a:cs typeface="Times New Roman"/>
                        </a:rPr>
                        <a:t>vastuulliset vastaavat koko omaisuudellaan, äänettömät yhtiöön sijoittamallaan summalla</a:t>
                      </a:r>
                      <a:endParaRPr lang="fi-FI" sz="11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dirty="0">
                          <a:effectLst/>
                          <a:latin typeface="Arial"/>
                          <a:ea typeface="Calibri"/>
                          <a:cs typeface="Times New Roman"/>
                        </a:rPr>
                        <a:t>avoimen yhtiön kaltainen</a:t>
                      </a:r>
                      <a:endParaRPr lang="fi-FI"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11526">
                <a:tc>
                  <a:txBody>
                    <a:bodyPr/>
                    <a:lstStyle/>
                    <a:p>
                      <a:pPr>
                        <a:lnSpc>
                          <a:spcPct val="150000"/>
                        </a:lnSpc>
                        <a:spcAft>
                          <a:spcPts val="0"/>
                        </a:spcAft>
                      </a:pPr>
                      <a:r>
                        <a:rPr lang="fi-FI" sz="1200" b="1" dirty="0">
                          <a:latin typeface="Arial"/>
                          <a:ea typeface="Calibri"/>
                          <a:cs typeface="Times New Roman"/>
                        </a:rPr>
                        <a:t>OSAKEYHTIÖ</a:t>
                      </a:r>
                      <a:endParaRPr lang="fi-FI" sz="16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dirty="0">
                          <a:effectLst/>
                          <a:latin typeface="Arial"/>
                          <a:ea typeface="Calibri"/>
                          <a:cs typeface="Times New Roman"/>
                        </a:rPr>
                        <a:t>vähintään yksi </a:t>
                      </a:r>
                      <a:r>
                        <a:rPr lang="fi-FI" sz="1000" b="1" dirty="0">
                          <a:effectLst/>
                          <a:latin typeface="Arial"/>
                          <a:ea typeface="Calibri"/>
                          <a:cs typeface="Times New Roman"/>
                        </a:rPr>
                        <a:t>osakas</a:t>
                      </a:r>
                      <a:r>
                        <a:rPr lang="fi-FI" sz="1000" dirty="0">
                          <a:effectLst/>
                          <a:latin typeface="Arial"/>
                          <a:ea typeface="Calibri"/>
                          <a:cs typeface="Times New Roman"/>
                        </a:rPr>
                        <a:t> ja </a:t>
                      </a:r>
                      <a:r>
                        <a:rPr lang="fi-FI" sz="1000" dirty="0" smtClean="0">
                          <a:effectLst/>
                          <a:latin typeface="Arial"/>
                          <a:ea typeface="Calibri"/>
                          <a:cs typeface="Times New Roman"/>
                        </a:rPr>
                        <a:t>kolme osaketta, </a:t>
                      </a:r>
                      <a:r>
                        <a:rPr lang="fi-FI" sz="1000" dirty="0">
                          <a:effectLst/>
                          <a:latin typeface="Arial"/>
                          <a:ea typeface="Calibri"/>
                          <a:cs typeface="Times New Roman"/>
                        </a:rPr>
                        <a:t>osakepääoma vähintään 2 500 euroa</a:t>
                      </a:r>
                      <a:endParaRPr lang="fi-FI"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dirty="0">
                          <a:effectLst/>
                          <a:latin typeface="Arial"/>
                          <a:ea typeface="Calibri"/>
                          <a:cs typeface="Times New Roman"/>
                        </a:rPr>
                        <a:t>ylin päätäntävalta </a:t>
                      </a:r>
                      <a:r>
                        <a:rPr lang="fi-FI" sz="1000" b="1" dirty="0" smtClean="0">
                          <a:effectLst/>
                          <a:latin typeface="Arial"/>
                          <a:ea typeface="Calibri"/>
                          <a:cs typeface="Times New Roman"/>
                        </a:rPr>
                        <a:t>yhtiökokouksella</a:t>
                      </a:r>
                      <a:r>
                        <a:rPr lang="fi-FI" sz="1000" dirty="0">
                          <a:effectLst/>
                          <a:latin typeface="Arial"/>
                          <a:ea typeface="Calibri"/>
                          <a:cs typeface="Times New Roman"/>
                        </a:rPr>
                        <a:t>, joka valitsee hallituksen hoitamaan asioita</a:t>
                      </a:r>
                      <a:endParaRPr lang="fi-FI"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b="1" dirty="0">
                          <a:effectLst/>
                          <a:latin typeface="Arial"/>
                          <a:ea typeface="Calibri"/>
                          <a:cs typeface="Times New Roman"/>
                        </a:rPr>
                        <a:t>osakkaat vastaavat summalla, jolla ovat osakkeita lunastaneet</a:t>
                      </a:r>
                      <a:endParaRPr lang="fi-FI" sz="11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dirty="0">
                          <a:effectLst/>
                          <a:latin typeface="Arial"/>
                          <a:ea typeface="Calibri"/>
                          <a:cs typeface="Times New Roman"/>
                        </a:rPr>
                        <a:t>sopii yhtiömuodoksi, kun tarvitaan esim. paljon pääomaa yritykseen</a:t>
                      </a:r>
                      <a:endParaRPr lang="fi-FI"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5999">
                <a:tc>
                  <a:txBody>
                    <a:bodyPr/>
                    <a:lstStyle/>
                    <a:p>
                      <a:pPr>
                        <a:lnSpc>
                          <a:spcPct val="150000"/>
                        </a:lnSpc>
                        <a:spcAft>
                          <a:spcPts val="0"/>
                        </a:spcAft>
                      </a:pPr>
                      <a:r>
                        <a:rPr lang="fi-FI" sz="1200" b="1" dirty="0">
                          <a:latin typeface="Arial"/>
                          <a:ea typeface="Calibri"/>
                          <a:cs typeface="Times New Roman"/>
                        </a:rPr>
                        <a:t>OSUUSKUNTA</a:t>
                      </a:r>
                      <a:endParaRPr lang="fi-FI" sz="16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b="1" dirty="0">
                          <a:effectLst/>
                          <a:latin typeface="Arial"/>
                          <a:ea typeface="Calibri"/>
                          <a:cs typeface="Times New Roman"/>
                        </a:rPr>
                        <a:t>vähintään kolme </a:t>
                      </a:r>
                      <a:r>
                        <a:rPr lang="fi-FI" sz="1000" b="1" dirty="0" smtClean="0">
                          <a:effectLst/>
                          <a:latin typeface="Arial"/>
                          <a:ea typeface="Calibri"/>
                          <a:cs typeface="Times New Roman"/>
                        </a:rPr>
                        <a:t>perustajajäsentä</a:t>
                      </a:r>
                      <a:endParaRPr lang="fi-FI" sz="11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dirty="0">
                          <a:effectLst/>
                          <a:latin typeface="Arial"/>
                          <a:ea typeface="Calibri"/>
                          <a:cs typeface="Times New Roman"/>
                        </a:rPr>
                        <a:t>ylin päätäntävalta </a:t>
                      </a:r>
                      <a:r>
                        <a:rPr lang="fi-FI" sz="1000" b="1" dirty="0">
                          <a:effectLst/>
                          <a:latin typeface="Arial"/>
                          <a:ea typeface="Calibri"/>
                          <a:cs typeface="Times New Roman"/>
                        </a:rPr>
                        <a:t>osuuskunnan kokouksella</a:t>
                      </a:r>
                      <a:r>
                        <a:rPr lang="fi-FI" sz="1000" dirty="0">
                          <a:effectLst/>
                          <a:latin typeface="Arial"/>
                          <a:ea typeface="Calibri"/>
                          <a:cs typeface="Times New Roman"/>
                        </a:rPr>
                        <a:t>, joka valitsee hallituksen hoitamaan asioita</a:t>
                      </a:r>
                      <a:endParaRPr lang="fi-FI"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b="1" dirty="0">
                          <a:effectLst/>
                          <a:latin typeface="Arial"/>
                          <a:ea typeface="Calibri"/>
                          <a:cs typeface="Times New Roman"/>
                        </a:rPr>
                        <a:t>jäsenet vastaavat maksamansa osuusmaksun määrällä</a:t>
                      </a:r>
                      <a:endParaRPr lang="fi-FI" sz="11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fi-FI" sz="1000" dirty="0">
                          <a:effectLst/>
                          <a:latin typeface="Arial"/>
                          <a:ea typeface="Calibri"/>
                          <a:cs typeface="Times New Roman"/>
                        </a:rPr>
                        <a:t>sopii jäsenten yhteistä etua edistäviin hankkeisiin</a:t>
                      </a:r>
                      <a:endParaRPr lang="fi-FI"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 xmlns:p14="http://schemas.microsoft.com/office/powerpoint/2010/main" val="25625386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7467600" cy="850106"/>
          </a:xfrm>
        </p:spPr>
        <p:txBody>
          <a:bodyPr>
            <a:normAutofit/>
          </a:bodyPr>
          <a:lstStyle/>
          <a:p>
            <a:pPr algn="ctr"/>
            <a:r>
              <a:rPr lang="fi-FI" sz="4000" b="1" u="sng" dirty="0" smtClean="0">
                <a:solidFill>
                  <a:srgbClr val="00B0F0"/>
                </a:solidFill>
                <a:latin typeface="+mn-lt"/>
              </a:rPr>
              <a:t>3. Yrityssanastoa</a:t>
            </a:r>
            <a:endParaRPr lang="fi-FI" sz="4000" b="1" u="sng" dirty="0">
              <a:solidFill>
                <a:srgbClr val="00B0F0"/>
              </a:solidFill>
              <a:latin typeface="+mn-lt"/>
            </a:endParaRPr>
          </a:p>
        </p:txBody>
      </p:sp>
      <p:sp>
        <p:nvSpPr>
          <p:cNvPr id="3" name="Sisällön paikkamerkki 2"/>
          <p:cNvSpPr>
            <a:spLocks noGrp="1"/>
          </p:cNvSpPr>
          <p:nvPr>
            <p:ph idx="1"/>
          </p:nvPr>
        </p:nvSpPr>
        <p:spPr>
          <a:xfrm>
            <a:off x="457200" y="1196752"/>
            <a:ext cx="7467600" cy="4929411"/>
          </a:xfrm>
        </p:spPr>
        <p:txBody>
          <a:bodyPr/>
          <a:lstStyle/>
          <a:p>
            <a:pPr>
              <a:buNone/>
            </a:pPr>
            <a:r>
              <a:rPr lang="fi-FI" dirty="0" smtClean="0"/>
              <a:t>- konserni = useiden yritysten muodostama yhteenliittymä  </a:t>
            </a:r>
          </a:p>
          <a:p>
            <a:pPr>
              <a:buNone/>
            </a:pPr>
            <a:r>
              <a:rPr lang="fi-FI" dirty="0" smtClean="0"/>
              <a:t>	</a:t>
            </a:r>
            <a:r>
              <a:rPr lang="fi-FI" dirty="0" smtClean="0">
                <a:sym typeface="Wingdings"/>
              </a:rPr>
              <a:t></a:t>
            </a:r>
            <a:r>
              <a:rPr lang="fi-FI" dirty="0" smtClean="0"/>
              <a:t> emoyhtiö ja tytäryhtiöitä</a:t>
            </a:r>
          </a:p>
          <a:p>
            <a:pPr>
              <a:buNone/>
            </a:pPr>
            <a:r>
              <a:rPr lang="fi-FI" dirty="0" smtClean="0"/>
              <a:t>	</a:t>
            </a:r>
            <a:r>
              <a:rPr lang="fi-FI" dirty="0" smtClean="0">
                <a:sym typeface="Wingdings"/>
              </a:rPr>
              <a:t></a:t>
            </a:r>
            <a:r>
              <a:rPr lang="fi-FI" dirty="0" smtClean="0"/>
              <a:t> saattaa harjoittaa usean eri alan tuotantoa</a:t>
            </a:r>
          </a:p>
          <a:p>
            <a:pPr>
              <a:buNone/>
            </a:pPr>
            <a:r>
              <a:rPr lang="fi-FI" dirty="0" smtClean="0"/>
              <a:t>- fuusio = yritysten yhteensulautuminen</a:t>
            </a:r>
            <a:endParaRPr lang="fi-FI" dirty="0"/>
          </a:p>
          <a:p>
            <a:pPr>
              <a:buNone/>
            </a:pPr>
            <a:r>
              <a:rPr lang="fi-FI" dirty="0" smtClean="0"/>
              <a:t>- kartelli = yritysten yhteistyösopimus kilpailun rajoittamiseksi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ekninen">
  <a:themeElements>
    <a:clrScheme name="Tekninen">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kninen">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kninen">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357</TotalTime>
  <Words>572</Words>
  <Application>Microsoft Office PowerPoint</Application>
  <PresentationFormat>Näytössä katseltava diaesitys (4:3)</PresentationFormat>
  <Paragraphs>168</Paragraphs>
  <Slides>18</Slides>
  <Notes>4</Notes>
  <HiddenSlides>0</HiddenSlides>
  <MMClips>0</MMClips>
  <ScaleCrop>false</ScaleCrop>
  <HeadingPairs>
    <vt:vector size="4" baseType="variant">
      <vt:variant>
        <vt:lpstr>Teema</vt:lpstr>
      </vt:variant>
      <vt:variant>
        <vt:i4>1</vt:i4>
      </vt:variant>
      <vt:variant>
        <vt:lpstr>Dian otsikot</vt:lpstr>
      </vt:variant>
      <vt:variant>
        <vt:i4>18</vt:i4>
      </vt:variant>
    </vt:vector>
  </HeadingPairs>
  <TitlesOfParts>
    <vt:vector size="19" baseType="lpstr">
      <vt:lpstr>Tekninen</vt:lpstr>
      <vt:lpstr> Yritystoiminta</vt:lpstr>
      <vt:lpstr>Dia 2</vt:lpstr>
      <vt:lpstr>Dia 3</vt:lpstr>
      <vt:lpstr>Yrittäjän riskit</vt:lpstr>
      <vt:lpstr>Dia 5</vt:lpstr>
      <vt:lpstr>Dia 6</vt:lpstr>
      <vt:lpstr>2. Yritysmuodot</vt:lpstr>
      <vt:lpstr>2. Yritysmuodot</vt:lpstr>
      <vt:lpstr>3. Yrityssanastoa</vt:lpstr>
      <vt:lpstr>Dia 10</vt:lpstr>
      <vt:lpstr>Dia 11</vt:lpstr>
      <vt:lpstr>Dia 12</vt:lpstr>
      <vt:lpstr>4. Julkinen valta yritystoiminnassa</vt:lpstr>
      <vt:lpstr>Dia 14</vt:lpstr>
      <vt:lpstr>Tehtäviä</vt:lpstr>
      <vt:lpstr>Dia 16</vt:lpstr>
      <vt:lpstr>Vastaukset </vt:lpstr>
      <vt:lpstr>Dia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Yritystoiminta</dc:title>
  <dc:creator>timos</dc:creator>
  <cp:lastModifiedBy>opettaja</cp:lastModifiedBy>
  <cp:revision>22</cp:revision>
  <dcterms:created xsi:type="dcterms:W3CDTF">2010-10-20T09:19:18Z</dcterms:created>
  <dcterms:modified xsi:type="dcterms:W3CDTF">2011-11-11T11:39:36Z</dcterms:modified>
</cp:coreProperties>
</file>