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05" r:id="rId4"/>
  </p:sldMasterIdLst>
  <p:notesMasterIdLst>
    <p:notesMasterId r:id="rId9"/>
  </p:notesMasterIdLst>
  <p:handoutMasterIdLst>
    <p:handoutMasterId r:id="rId10"/>
  </p:handoutMasterIdLst>
  <p:sldIdLst>
    <p:sldId id="260" r:id="rId5"/>
    <p:sldId id="264" r:id="rId6"/>
    <p:sldId id="265" r:id="rId7"/>
    <p:sldId id="266" r:id="rId8"/>
  </p:sldIdLst>
  <p:sldSz cx="24384000" cy="13716000"/>
  <p:notesSz cx="6794500" cy="9931400"/>
  <p:defaultTextStyle>
    <a:defPPr>
      <a:defRPr lang="en-US"/>
    </a:defPPr>
    <a:lvl1pPr marL="0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1pPr>
    <a:lvl2pPr marL="768096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2pPr>
    <a:lvl3pPr marL="1536192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3pPr>
    <a:lvl4pPr marL="2304288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4pPr>
    <a:lvl5pPr marL="3072384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5pPr>
    <a:lvl6pPr marL="3840480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6pPr>
    <a:lvl7pPr marL="4608576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7pPr>
    <a:lvl8pPr marL="5376672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8pPr>
    <a:lvl9pPr marL="6144768" algn="l" defTabSz="1536192" rtl="0" eaLnBrk="1" latinLnBrk="0" hangingPunct="1">
      <a:defRPr sz="302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yylimalleja" id="{46C4E436-CC06-4795-AE88-7100612AA4A9}">
          <p14:sldIdLst>
            <p14:sldId id="260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äänänen Anna" initials="VA" lastIdx="1" clrIdx="0">
    <p:extLst>
      <p:ext uri="{19B8F6BF-5375-455C-9EA6-DF929625EA0E}">
        <p15:presenceInfo xmlns:p15="http://schemas.microsoft.com/office/powerpoint/2012/main" userId="S::anna.vaananen@otava.fi::afcd5de4-6b81-451f-9507-a3206bba066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8400"/>
    <a:srgbClr val="AA5501"/>
    <a:srgbClr val="00A87E"/>
    <a:srgbClr val="0C845B"/>
    <a:srgbClr val="E53663"/>
    <a:srgbClr val="E6009D"/>
    <a:srgbClr val="A45BA2"/>
    <a:srgbClr val="006B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36ABF1-BFCC-4D56-8144-525C40496BF1}" v="21" dt="2020-09-04T08:00:43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2" d="100"/>
          <a:sy n="22" d="100"/>
        </p:scale>
        <p:origin x="5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DA1BF-19F3-4229-BA59-2E56CAC7CCB7}" type="datetimeFigureOut">
              <a:rPr lang="fi-FI" smtClean="0"/>
              <a:t>17.11.2022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/>
              <a:t>Forum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425B6-48A3-4867-AB5D-F0B04678E88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80683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AF3208-E354-404C-9BCE-26DCCC89D6A3}" type="datetimeFigureOut">
              <a:t>17.11.2022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Forum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F5846-7FDB-7A41-BFAE-11B7D8CCC6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67836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1676400" y="5766899"/>
            <a:ext cx="21031200" cy="2651126"/>
          </a:xfrm>
        </p:spPr>
        <p:txBody>
          <a:bodyPr>
            <a:normAutofit/>
          </a:bodyPr>
          <a:lstStyle>
            <a:lvl1pPr>
              <a:defRPr sz="9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76400" y="1771745"/>
            <a:ext cx="21031200" cy="1084901"/>
          </a:xfrm>
        </p:spPr>
        <p:txBody>
          <a:bodyPr anchor="ctr">
            <a:norm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676400" y="2856646"/>
            <a:ext cx="21031200" cy="108490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04454" y="11772077"/>
            <a:ext cx="1804218" cy="99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2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8800"/>
            </a:lvl1pPr>
          </a:lstStyle>
          <a:p>
            <a:r>
              <a:rPr lang="fi-FI"/>
              <a:t>Otsikko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12" hasCustomPrompt="1"/>
          </p:nvPr>
        </p:nvSpPr>
        <p:spPr>
          <a:xfrm>
            <a:off x="1676400" y="3730513"/>
            <a:ext cx="21031200" cy="8145947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6" name="Dian numeron paikkamerkki 4">
            <a:extLst>
              <a:ext uri="{FF2B5EF4-FFF2-40B4-BE49-F238E27FC236}">
                <a16:creationId xmlns:a16="http://schemas.microsoft.com/office/drawing/2014/main" id="{BCB98871-21E3-CD43-8CA7-31BAC4AEA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BBE2822-B248-004E-9F91-722369B3FA3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26710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1621943" y="3160738"/>
            <a:ext cx="10942861" cy="8399891"/>
          </a:xfrm>
        </p:spPr>
        <p:txBody>
          <a:bodyPr/>
          <a:lstStyle>
            <a:lvl1pPr>
              <a:defRPr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 </a:t>
            </a:r>
          </a:p>
        </p:txBody>
      </p:sp>
      <p:sp>
        <p:nvSpPr>
          <p:cNvPr id="7" name="Kuvan paikkamerkki 4">
            <a:extLst>
              <a:ext uri="{FF2B5EF4-FFF2-40B4-BE49-F238E27FC236}">
                <a16:creationId xmlns:a16="http://schemas.microsoft.com/office/drawing/2014/main" id="{0BB99D6C-DC5C-4D4C-895B-60902C71BEF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460186" y="0"/>
            <a:ext cx="10923814" cy="13716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Dian numeron paikkamerkki 4">
            <a:extLst>
              <a:ext uri="{FF2B5EF4-FFF2-40B4-BE49-F238E27FC236}">
                <a16:creationId xmlns:a16="http://schemas.microsoft.com/office/drawing/2014/main" id="{BDA40A65-249D-1F44-829E-75B4708C7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A3EE93C-27B1-4E41-A85F-00FD89F968E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fi-FI"/>
              <a:t>Forum Yhteiskuntaoppi 2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5AB51109-D884-F844-9A74-F9C38D077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1944" y="730251"/>
            <a:ext cx="10997318" cy="2130180"/>
          </a:xfrm>
        </p:spPr>
        <p:txBody>
          <a:bodyPr/>
          <a:lstStyle/>
          <a:p>
            <a:r>
              <a:rPr lang="fi-FI"/>
              <a:t>Otsikko</a:t>
            </a:r>
          </a:p>
        </p:txBody>
      </p:sp>
    </p:spTree>
    <p:extLst>
      <p:ext uri="{BB962C8B-B14F-4D97-AF65-F5344CB8AC3E}">
        <p14:creationId xmlns:p14="http://schemas.microsoft.com/office/powerpoint/2010/main" val="131222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649187" y="730250"/>
            <a:ext cx="21463874" cy="16210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8" name="Picture Placeholder 16"/>
          <p:cNvSpPr>
            <a:spLocks noGrp="1"/>
          </p:cNvSpPr>
          <p:nvPr userDrawn="1"/>
        </p:nvSpPr>
        <p:spPr>
          <a:xfrm>
            <a:off x="8404703" y="4080086"/>
            <a:ext cx="3941487" cy="696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fi-FI"/>
          </a:p>
        </p:txBody>
      </p:sp>
      <p:sp>
        <p:nvSpPr>
          <p:cNvPr id="16" name="Sisällön paikkamerkki 3">
            <a:extLst>
              <a:ext uri="{FF2B5EF4-FFF2-40B4-BE49-F238E27FC236}">
                <a16:creationId xmlns:a16="http://schemas.microsoft.com/office/drawing/2014/main" id="{DFC04D7D-D96C-D240-BE90-01644E4623D0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676400" y="3061052"/>
            <a:ext cx="10069463" cy="8337296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7" name="Sisällön paikkamerkki 3">
            <a:extLst>
              <a:ext uri="{FF2B5EF4-FFF2-40B4-BE49-F238E27FC236}">
                <a16:creationId xmlns:a16="http://schemas.microsoft.com/office/drawing/2014/main" id="{645A4E07-63E2-C64A-8296-6C6ADD5636C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041150" y="3061052"/>
            <a:ext cx="10069463" cy="8337296"/>
          </a:xfrm>
        </p:spPr>
        <p:txBody>
          <a:bodyPr>
            <a:normAutofit/>
          </a:bodyPr>
          <a:lstStyle>
            <a:lvl1pPr>
              <a:defRPr sz="6000"/>
            </a:lvl1pPr>
            <a:lvl2pPr>
              <a:defRPr sz="5400"/>
            </a:lvl2pPr>
            <a:lvl3pPr>
              <a:defRPr sz="4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0" name="Dian numeron paikkamerkki 4">
            <a:extLst>
              <a:ext uri="{FF2B5EF4-FFF2-40B4-BE49-F238E27FC236}">
                <a16:creationId xmlns:a16="http://schemas.microsoft.com/office/drawing/2014/main" id="{5FB8CE6B-5C63-E948-8E0A-20890526A4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8087AA77-02E6-AA4E-8700-B19D1A8E853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42967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10923814" cy="13716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11381015" y="3536295"/>
            <a:ext cx="11732048" cy="8691005"/>
          </a:xfrm>
        </p:spPr>
        <p:txBody>
          <a:bodyPr/>
          <a:lstStyle>
            <a:lvl1pPr>
              <a:defRPr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737FF8E8-1F8E-414D-8661-38E8062F5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9CEDC127-060F-2C4A-BBEA-0BB10785356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399338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803274" y="7881471"/>
            <a:ext cx="6867074" cy="3562886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803726" y="2680426"/>
            <a:ext cx="6867074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8778874" y="7906871"/>
            <a:ext cx="6867074" cy="3562886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8779326" y="2705826"/>
            <a:ext cx="6867074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 hasCustomPrompt="1"/>
          </p:nvPr>
        </p:nvSpPr>
        <p:spPr>
          <a:xfrm>
            <a:off x="16754474" y="7906871"/>
            <a:ext cx="6867074" cy="3562886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16754926" y="2705826"/>
            <a:ext cx="6867074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9CDC8C4-4389-254F-AF34-1E5FFA912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76985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643478E-8B21-6A4D-80E5-027AC478B41E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>
          <a:xfrm>
            <a:off x="832756" y="12293264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13101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826867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5" name="Kuvan paikkamerkki 4"/>
          <p:cNvSpPr>
            <a:spLocks noGrp="1"/>
          </p:cNvSpPr>
          <p:nvPr>
            <p:ph type="pic" sz="quarter" idx="21"/>
          </p:nvPr>
        </p:nvSpPr>
        <p:spPr>
          <a:xfrm>
            <a:off x="827319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6652041" y="7677767"/>
            <a:ext cx="5231176" cy="3766590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9" name="Kuvan paikkamerkki 4"/>
          <p:cNvSpPr>
            <a:spLocks noGrp="1"/>
          </p:cNvSpPr>
          <p:nvPr>
            <p:ph type="pic" sz="quarter" idx="23"/>
          </p:nvPr>
        </p:nvSpPr>
        <p:spPr>
          <a:xfrm>
            <a:off x="6652493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3"/>
          <p:cNvSpPr>
            <a:spLocks noGrp="1"/>
          </p:cNvSpPr>
          <p:nvPr>
            <p:ph type="body" sz="quarter" idx="24" hasCustomPrompt="1"/>
          </p:nvPr>
        </p:nvSpPr>
        <p:spPr>
          <a:xfrm>
            <a:off x="12511727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2" name="Kuvan paikkamerkki 4"/>
          <p:cNvSpPr>
            <a:spLocks noGrp="1"/>
          </p:cNvSpPr>
          <p:nvPr>
            <p:ph type="pic" sz="quarter" idx="25"/>
          </p:nvPr>
        </p:nvSpPr>
        <p:spPr>
          <a:xfrm>
            <a:off x="12512179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8" name="Tekstin paikkamerkki 13">
            <a:extLst>
              <a:ext uri="{FF2B5EF4-FFF2-40B4-BE49-F238E27FC236}">
                <a16:creationId xmlns:a16="http://schemas.microsoft.com/office/drawing/2014/main" id="{AE0ABF85-D10A-2D49-9B66-896B78CA690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90371" y="7677767"/>
            <a:ext cx="5231176" cy="3766590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Kuvan paikkamerkki 4">
            <a:extLst>
              <a:ext uri="{FF2B5EF4-FFF2-40B4-BE49-F238E27FC236}">
                <a16:creationId xmlns:a16="http://schemas.microsoft.com/office/drawing/2014/main" id="{E39458D8-D777-B64A-9435-7839801170B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8390823" y="2680426"/>
            <a:ext cx="5231176" cy="4749872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AC85A682-1DCF-7643-8519-301923ECF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76985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A4BF7289-4E6F-2649-8F7D-F3553719C03B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>
          <a:xfrm>
            <a:off x="820615" y="12255499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56778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Image Half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832756" y="493828"/>
            <a:ext cx="22789243" cy="193912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88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Bebas Neue" charset="0"/>
                <a:cs typeface="Bebas Neue" charset="0"/>
              </a:defRPr>
            </a:lvl1pPr>
          </a:lstStyle>
          <a:p>
            <a:r>
              <a:rPr lang="fi-FI"/>
              <a:t>Otsikko</a:t>
            </a:r>
            <a:endParaRPr lang="en-US"/>
          </a:p>
        </p:txBody>
      </p:sp>
      <p:sp>
        <p:nvSpPr>
          <p:cNvPr id="11" name="Slide Number Placeholder 1"/>
          <p:cNvSpPr txBox="1">
            <a:spLocks/>
          </p:cNvSpPr>
          <p:nvPr userDrawn="1"/>
        </p:nvSpPr>
        <p:spPr>
          <a:xfrm>
            <a:off x="23110613" y="88587"/>
            <a:ext cx="1102891" cy="4052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1536192" rtl="0" eaLnBrk="1" latinLnBrk="0" hangingPunct="1">
              <a:defRPr sz="2400" b="1" kern="120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  <a:lvl2pPr marL="76809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19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0428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72384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840480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08576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76672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144768" algn="l" defTabSz="1536192" rtl="0" eaLnBrk="1" latinLnBrk="0" hangingPunct="1">
              <a:defRPr sz="30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>
              <a:latin typeface="+mn-lt"/>
            </a:endParaRPr>
          </a:p>
        </p:txBody>
      </p:sp>
      <p:sp>
        <p:nvSpPr>
          <p:cNvPr id="13" name="Tekstin paikkamerkki 13"/>
          <p:cNvSpPr>
            <a:spLocks noGrp="1"/>
          </p:cNvSpPr>
          <p:nvPr>
            <p:ph type="body" sz="quarter" idx="20" hasCustomPrompt="1"/>
          </p:nvPr>
        </p:nvSpPr>
        <p:spPr>
          <a:xfrm>
            <a:off x="772971" y="4437888"/>
            <a:ext cx="10959888" cy="6585712"/>
          </a:xfrm>
        </p:spPr>
        <p:txBody>
          <a:bodyPr>
            <a:normAutofit/>
          </a:bodyPr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22" hasCustomPrompt="1"/>
          </p:nvPr>
        </p:nvSpPr>
        <p:spPr>
          <a:xfrm>
            <a:off x="12595591" y="4463288"/>
            <a:ext cx="10959888" cy="6585712"/>
          </a:xfrm>
        </p:spPr>
        <p:txBody>
          <a:bodyPr/>
          <a:lstStyle>
            <a:lvl1pPr>
              <a:defRPr sz="4400"/>
            </a:lvl1pPr>
            <a:lvl3pPr marL="1828800" indent="0">
              <a:buNone/>
              <a:defRPr/>
            </a:lvl3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7" name="Tekstin paikkamerkki 6"/>
          <p:cNvSpPr>
            <a:spLocks noGrp="1"/>
          </p:cNvSpPr>
          <p:nvPr>
            <p:ph type="body" sz="quarter" idx="26" hasCustomPrompt="1"/>
          </p:nvPr>
        </p:nvSpPr>
        <p:spPr>
          <a:xfrm>
            <a:off x="772920" y="3184914"/>
            <a:ext cx="10960608" cy="997631"/>
          </a:xfrm>
          <a:noFill/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19" name="Tekstin paikkamerkki 6"/>
          <p:cNvSpPr>
            <a:spLocks noGrp="1"/>
          </p:cNvSpPr>
          <p:nvPr>
            <p:ph type="body" sz="quarter" idx="27" hasCustomPrompt="1"/>
          </p:nvPr>
        </p:nvSpPr>
        <p:spPr>
          <a:xfrm>
            <a:off x="12590711" y="3221626"/>
            <a:ext cx="11020318" cy="997631"/>
          </a:xfrm>
          <a:noFill/>
        </p:spPr>
        <p:txBody>
          <a:bodyPr anchor="ctr">
            <a:normAutofit/>
          </a:bodyPr>
          <a:lstStyle>
            <a:lvl1pPr algn="l"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fi-FI"/>
              <a:t>TEKSTI</a:t>
            </a:r>
          </a:p>
        </p:txBody>
      </p:sp>
      <p:cxnSp>
        <p:nvCxnSpPr>
          <p:cNvPr id="12" name="Suora yhdysviiva 11">
            <a:extLst>
              <a:ext uri="{FF2B5EF4-FFF2-40B4-BE49-F238E27FC236}">
                <a16:creationId xmlns:a16="http://schemas.microsoft.com/office/drawing/2014/main" id="{B060A81E-999C-C448-94D8-9D0C9ACF25BB}"/>
              </a:ext>
            </a:extLst>
          </p:cNvPr>
          <p:cNvCxnSpPr>
            <a:cxnSpLocks/>
          </p:cNvCxnSpPr>
          <p:nvPr userDrawn="1"/>
        </p:nvCxnSpPr>
        <p:spPr>
          <a:xfrm>
            <a:off x="768588" y="4204109"/>
            <a:ext cx="10964271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D459D5BB-1E12-2D4A-8711-47D657860610}"/>
              </a:ext>
            </a:extLst>
          </p:cNvPr>
          <p:cNvCxnSpPr>
            <a:cxnSpLocks/>
          </p:cNvCxnSpPr>
          <p:nvPr userDrawn="1"/>
        </p:nvCxnSpPr>
        <p:spPr>
          <a:xfrm>
            <a:off x="12591208" y="4204109"/>
            <a:ext cx="10964271" cy="0"/>
          </a:xfrm>
          <a:prstGeom prst="line">
            <a:avLst/>
          </a:prstGeom>
          <a:ln w="889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ian numeron paikkamerkki 4">
            <a:extLst>
              <a:ext uri="{FF2B5EF4-FFF2-40B4-BE49-F238E27FC236}">
                <a16:creationId xmlns:a16="http://schemas.microsoft.com/office/drawing/2014/main" id="{3A922534-0063-7B4D-9811-3F2E6750EA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076985" y="12330967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DE8405D7-FC5D-284A-A300-0E274C2D1C9D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832756" y="12255499"/>
            <a:ext cx="8229600" cy="7302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158336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14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8" name="Dian numeron paikkamerkki 4">
            <a:extLst>
              <a:ext uri="{FF2B5EF4-FFF2-40B4-BE49-F238E27FC236}">
                <a16:creationId xmlns:a16="http://schemas.microsoft.com/office/drawing/2014/main" id="{9C5378BE-169B-F04E-A1AB-192DBC6B7C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01E4971-310B-774B-8DEE-5F834C2330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40797D-46D6-024D-AC75-2CE162BEE8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i-FI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522066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098" r:id="rId2"/>
    <p:sldLayoutId id="2147484188" r:id="rId3"/>
    <p:sldLayoutId id="2147484170" r:id="rId4"/>
    <p:sldLayoutId id="2147484094" r:id="rId5"/>
    <p:sldLayoutId id="2147484168" r:id="rId6"/>
    <p:sldLayoutId id="2147484121" r:id="rId7"/>
    <p:sldLayoutId id="2147484193" r:id="rId8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hf hdr="0" dt="0"/>
  <p:txStyles>
    <p:titleStyle>
      <a:lvl1pPr algn="ctr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1828800" rtl="0" eaLnBrk="1" latinLnBrk="0" hangingPunct="1">
        <a:lnSpc>
          <a:spcPct val="90000"/>
        </a:lnSpc>
        <a:spcBef>
          <a:spcPts val="2000"/>
        </a:spcBef>
        <a:buFontTx/>
        <a:buNone/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4C10F-8433-47D9-8FF0-6518CC3F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Elvytys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A5BBCE-B8CF-4128-9ABC-B4D4BC8607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92500" lnSpcReduction="2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Kun </a:t>
            </a:r>
            <a:r>
              <a:rPr lang="fi-FI" b="1" dirty="0"/>
              <a:t>kysyntä</a:t>
            </a:r>
            <a:r>
              <a:rPr lang="fi-FI" dirty="0"/>
              <a:t> laskee </a:t>
            </a:r>
            <a:r>
              <a:rPr lang="fi-FI" b="1" dirty="0"/>
              <a:t>taantumassa</a:t>
            </a:r>
            <a:r>
              <a:rPr lang="fi-FI" dirty="0"/>
              <a:t>, </a:t>
            </a:r>
            <a:r>
              <a:rPr lang="fi-FI" b="1" dirty="0"/>
              <a:t>tuotanto</a:t>
            </a:r>
            <a:r>
              <a:rPr lang="fi-FI" dirty="0"/>
              <a:t> voi vähentyä ja </a:t>
            </a:r>
            <a:r>
              <a:rPr lang="fi-FI" b="1" dirty="0"/>
              <a:t>työttömyys</a:t>
            </a:r>
            <a:r>
              <a:rPr lang="fi-FI" dirty="0"/>
              <a:t> lisääntyä.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Talouspolitiikassa </a:t>
            </a:r>
            <a:r>
              <a:rPr lang="fi-FI" b="1" dirty="0"/>
              <a:t>elvytys</a:t>
            </a:r>
            <a:r>
              <a:rPr lang="fi-FI" dirty="0"/>
              <a:t> tarkoittaa raha- tai finanssipolitiikan toimia, joilla yritetään edistää talouskasvua. </a:t>
            </a:r>
          </a:p>
          <a:p>
            <a:pPr marL="1143000" indent="-1143000">
              <a:buFont typeface="+mj-lt"/>
              <a:buAutoNum type="alphaLcParenR"/>
            </a:pPr>
            <a:r>
              <a:rPr lang="fi-FI" b="1" dirty="0"/>
              <a:t>Rahapoliittinen elvytys</a:t>
            </a:r>
            <a:r>
              <a:rPr lang="fi-FI" dirty="0"/>
              <a:t> </a:t>
            </a:r>
          </a:p>
          <a:p>
            <a:pPr marL="2286000" lvl="1" indent="-914400">
              <a:buFont typeface="+mj-lt"/>
              <a:buAutoNum type="arabicParenR"/>
            </a:pPr>
            <a:r>
              <a:rPr lang="fi-FI" dirty="0"/>
              <a:t>Keskuspankki laskee korkoja.</a:t>
            </a:r>
          </a:p>
          <a:p>
            <a:pPr marL="2286000" lvl="1" indent="-914400">
              <a:buFont typeface="+mj-lt"/>
              <a:buAutoNum type="arabicParenR"/>
            </a:pPr>
            <a:r>
              <a:rPr lang="fi-FI" dirty="0"/>
              <a:t>Lainaraha on halvempaa.</a:t>
            </a:r>
          </a:p>
          <a:p>
            <a:pPr marL="2286000" lvl="1" indent="-914400">
              <a:buFont typeface="+mj-lt"/>
              <a:buAutoNum type="arabicParenR"/>
            </a:pPr>
            <a:r>
              <a:rPr lang="fi-FI" dirty="0"/>
              <a:t>Rahan (ja kulutuksen) määrä markkinoilla lisääntyy.</a:t>
            </a:r>
          </a:p>
          <a:p>
            <a:pPr marL="1143000" indent="-1143000">
              <a:buFont typeface="+mj-lt"/>
              <a:buAutoNum type="alphaLcParenR"/>
            </a:pPr>
            <a:r>
              <a:rPr lang="fi-FI" b="1" dirty="0"/>
              <a:t>Finanssipoliittinen elvytys</a:t>
            </a:r>
          </a:p>
          <a:p>
            <a:pPr marL="2286000" lvl="1" indent="-914400">
              <a:buFont typeface="+mj-lt"/>
              <a:buAutoNum type="arabicParenR"/>
            </a:pPr>
            <a:r>
              <a:rPr lang="fi-FI" dirty="0"/>
              <a:t>Valtio lisää julkisia menoja. </a:t>
            </a:r>
          </a:p>
          <a:p>
            <a:pPr marL="2286000" lvl="1" indent="-914400">
              <a:buFont typeface="+mj-lt"/>
              <a:buAutoNum type="arabicParenR"/>
            </a:pPr>
            <a:r>
              <a:rPr lang="fi-FI" dirty="0"/>
              <a:t>Kulutus lisääntyy.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EED55-72E7-4B99-A863-DDCC609D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1E4971-310B-774B-8DEE-5F834C23301A}" type="slidenum">
              <a:rPr lang="fi-FI" smtClean="0"/>
              <a:pPr/>
              <a:t>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C8568-C454-4B39-A217-5529E2101D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 dirty="0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322031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4C10F-8433-47D9-8FF0-6518CC3F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Rahapoliittinen elvytys 2010-luvulla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A5BBCE-B8CF-4128-9ABC-B4D4BC8607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2010-luvun kriisien seurauksena länsimaiden keskuspankit ovat pitäneet korkotasonsa hyvin alhaisena.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EKP:n korot olivat jopa negatiiviset vuodesta 2016 vuosikymmenen loppuun. Lainanottaja siis sai EKP:ltä enemmän rahaa kuin maksoi takaisin.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Elvytyksen seurauksia: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Kotitalouksen lainamäärien kasvu.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Pörssien ylikuumeneminen ylimääräisen rahan vuoksi.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EED55-72E7-4B99-A863-DDCC609D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1E4971-310B-774B-8DEE-5F834C23301A}" type="slidenum">
              <a:rPr lang="fi-FI" smtClean="0"/>
              <a:pPr/>
              <a:t>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C8568-C454-4B39-A217-5529E2101D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 dirty="0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429073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4C10F-8433-47D9-8FF0-6518CC3F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Finanssipoliittinen elvytys koronakriisissä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A5BBCE-B8CF-4128-9ABC-B4D4BC8607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85000" lnSpcReduction="1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Käytännössä kaikki maailman valtiot harjoittivat finanssielvytystä koronakriisin seurauksena, mukaan lukien EU.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Julkista rahaa ohjattiin mm.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koronan hoitamiseen ja tuotekehitykseen lääke- ja hoitotieteen saralla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koronakriisiin liittyvien rajoitusten välittömien seurauksien korjaamiseen (esim. korvauksia ravintolayrittäjille, jotka joutuivat sulkemaan ravintolansa)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yrityksille tuotannon ja toiminnan kehittämiseen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kuluttajille suoraan kulutukseen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EU valmisteli 750 miljardin euron elpymisrahoitusta vuonna 2021.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Samaan aikaan USA valmisteli 1 900 miljardin dollarin vastaavaa tukea.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EED55-72E7-4B99-A863-DDCC609D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1E4971-310B-774B-8DEE-5F834C23301A}" type="slidenum">
              <a:rPr lang="fi-FI" smtClean="0"/>
              <a:pPr/>
              <a:t>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C8568-C454-4B39-A217-5529E2101D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 dirty="0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2658062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4C10F-8433-47D9-8FF0-6518CC3F0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(Syventävä) Fisherin yhtälö ja korkojen lasku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A5BBCE-B8CF-4128-9ABC-B4D4BC86073A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>
            <a:normAutofit fontScale="85000" lnSpcReduction="1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Rahapoliittisen elvytyksen taustalla on Fisherin yhtälö M × V = P × T, missä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M on rahan määrä 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V on rahan kiertonopeus (tätä pidetään vakiona)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P on hintataso</a:t>
            </a:r>
          </a:p>
          <a:p>
            <a:pPr marL="2228850" lvl="1" indent="-857250">
              <a:buFont typeface="Arial" panose="020B0604020202020204" pitchFamily="34" charset="0"/>
              <a:buChar char="•"/>
            </a:pPr>
            <a:r>
              <a:rPr lang="fi-FI" dirty="0"/>
              <a:t>T on taloudellisen toimeliaisuuden (tuotannon) määrä.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Teorian mukaan rahaa lainataan enemmän, kun korkoja lasketaan, eli rahaa on liikkeellä enemmän. Kysyntä kasvaa ja hintataso nousee, mikä tekee tuotannosta houkuttelevampaa.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Korkojen laskun logiikka: koron lasku → kysyntää → tuotantoa → työtä → verotuloja ja hyvinvointia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i-FI" dirty="0"/>
              <a:t>Teoriaa on kritisoitu monista syistä, mm. liiallisesta yksinkertaistamisesta.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ADEED55-72E7-4B99-A863-DDCC609DB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1E4971-310B-774B-8DEE-5F834C23301A}" type="slidenum">
              <a:rPr lang="fi-FI" smtClean="0"/>
              <a:pPr/>
              <a:t>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1C8568-C454-4B39-A217-5529E2101D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 dirty="0"/>
              <a:t>Forum Yhteiskuntaoppi 2</a:t>
            </a:r>
          </a:p>
        </p:txBody>
      </p:sp>
    </p:spTree>
    <p:extLst>
      <p:ext uri="{BB962C8B-B14F-4D97-AF65-F5344CB8AC3E}">
        <p14:creationId xmlns:p14="http://schemas.microsoft.com/office/powerpoint/2010/main" val="205216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pimisen_palvelut_ppt_pohja_2020" id="{6EA4B688-A576-1547-8865-30F79BDF1AF0}" vid="{B03A06A1-2E19-454D-B4B9-06D81E0FD4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SecurityGroups xmlns="a50758bc-5e9c-4f31-b9f2-dd5a4840e99d" xsi:nil="true"/>
    <MigrationWizId xmlns="a50758bc-5e9c-4f31-b9f2-dd5a4840e99d" xsi:nil="true"/>
    <MigrationWizIdPermissions xmlns="a50758bc-5e9c-4f31-b9f2-dd5a4840e99d" xsi:nil="true"/>
    <MigrationWizIdDocumentLibraryPermissions xmlns="a50758bc-5e9c-4f31-b9f2-dd5a4840e99d" xsi:nil="true"/>
    <MigrationWizIdPermissionLevels xmlns="a50758bc-5e9c-4f31-b9f2-dd5a4840e99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440FF474B31C47ADA70A7A7A3A43AF" ma:contentTypeVersion="19" ma:contentTypeDescription="Create a new document." ma:contentTypeScope="" ma:versionID="15f31eca0da277fa7c9deed972436422">
  <xsd:schema xmlns:xsd="http://www.w3.org/2001/XMLSchema" xmlns:xs="http://www.w3.org/2001/XMLSchema" xmlns:p="http://schemas.microsoft.com/office/2006/metadata/properties" xmlns:ns3="a50758bc-5e9c-4f31-b9f2-dd5a4840e99d" xmlns:ns4="3c60fb41-4171-46e0-8244-6ec7001b04ee" targetNamespace="http://schemas.microsoft.com/office/2006/metadata/properties" ma:root="true" ma:fieldsID="c6e138e093ef81741f5d4a862f79f969" ns3:_="" ns4:_="">
    <xsd:import namespace="a50758bc-5e9c-4f31-b9f2-dd5a4840e99d"/>
    <xsd:import namespace="3c60fb41-4171-46e0-8244-6ec7001b04ee"/>
    <xsd:element name="properties">
      <xsd:complexType>
        <xsd:sequence>
          <xsd:element name="documentManagement">
            <xsd:complexType>
              <xsd:all>
                <xsd:element ref="ns3:MigrationWizId" minOccurs="0"/>
                <xsd:element ref="ns3:MigrationWizIdPermissions" minOccurs="0"/>
                <xsd:element ref="ns3:MigrationWizIdPermissionLevels" minOccurs="0"/>
                <xsd:element ref="ns3:MigrationWizIdDocumentLibraryPermissions" minOccurs="0"/>
                <xsd:element ref="ns3:MigrationWizIdSecurityGroup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758bc-5e9c-4f31-b9f2-dd5a4840e99d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6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60fb41-4171-46e0-8244-6ec7001b04ee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D2F0D0-8F4F-4C1E-BF9B-EC70314015D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a50758bc-5e9c-4f31-b9f2-dd5a4840e99d"/>
    <ds:schemaRef ds:uri="3c60fb41-4171-46e0-8244-6ec7001b04ee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A8B2766-E22E-46A6-A972-01474FC9A5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657077-E98D-420A-85F2-8FD0617A01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758bc-5e9c-4f31-b9f2-dd5a4840e99d"/>
    <ds:schemaRef ds:uri="3c60fb41-4171-46e0-8244-6ec7001b0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</TotalTime>
  <Words>294</Words>
  <Application>Microsoft Office PowerPoint</Application>
  <PresentationFormat>Mukautettu</PresentationFormat>
  <Paragraphs>42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Arial</vt:lpstr>
      <vt:lpstr>Bebas Neue</vt:lpstr>
      <vt:lpstr>Calibri</vt:lpstr>
      <vt:lpstr>Lato</vt:lpstr>
      <vt:lpstr>Office-teema</vt:lpstr>
      <vt:lpstr>Elvytys</vt:lpstr>
      <vt:lpstr>Rahapoliittinen elvytys 2010-luvulla</vt:lpstr>
      <vt:lpstr>Finanssipoliittinen elvytys koronakriisissä</vt:lpstr>
      <vt:lpstr>(Syventävä) Fisherin yhtälö ja korkojen lasku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X. Luku / I jakso</dc:title>
  <dc:creator>Väänänen Anna</dc:creator>
  <cp:keywords/>
  <cp:lastModifiedBy>Kristiina Nordlund</cp:lastModifiedBy>
  <cp:revision>14</cp:revision>
  <cp:lastPrinted>2017-11-30T08:45:33Z</cp:lastPrinted>
  <dcterms:created xsi:type="dcterms:W3CDTF">2020-05-05T09:10:38Z</dcterms:created>
  <dcterms:modified xsi:type="dcterms:W3CDTF">2022-11-17T08:39:11Z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0x0101004B440FF474B31C47ADA70A7A7A3A43AF</vt:lpwstr>
  </property>
  <property fmtid="{D5CDD505-2E9C-101B-9397-08002B2CF9AE}" pid="3" name="TaxKeyword">
    <vt:lpwstr>41;#OOP-powerpointpohja|b87018b7-7572-424a-a48e-dd9736b1fc19;#40;#ppt-pohja|329e38b3-6dd1-4fb8-91c8-04b46990d104;#39;#oppimisen palvelut|6398ef2c-ffc1-44a8-be3a-4c24f3a77669;#38;#powerpoint|f75681ab-06c1-44f6-ad94-a10fca7efc72</vt:lpwstr>
  </property>
</Properties>
</file>