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242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37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36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83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67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469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69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895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79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9F53-3672-43E1-87D5-3D3C954474B8}" type="datetimeFigureOut">
              <a:rPr lang="fi-FI" smtClean="0"/>
              <a:t>26.5.2014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CE800-38F8-4E8B-8076-3667367F9B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8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Muslimien suhtautuminen eurooppalaiseen kulttuuriin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15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1992313" y="512764"/>
            <a:ext cx="8229600" cy="104457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i-FI" sz="2000" dirty="0" smtClean="0"/>
              <a:t>Muslimit suhtautuivat ristiriitaisesti eurooppalaiseen kulttuuriin, kun se levisi islamilaiseen kulttuuripiiriin 1800</a:t>
            </a:r>
            <a:r>
              <a:rPr lang="fi-FI" sz="2000" dirty="0" smtClean="0">
                <a:sym typeface="Symbol"/>
              </a:rPr>
              <a:t></a:t>
            </a:r>
            <a:r>
              <a:rPr lang="fi-FI" sz="2000" dirty="0" smtClean="0"/>
              <a:t>1900-luvuilla.</a:t>
            </a:r>
            <a:endParaRPr lang="fi-FI" sz="20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/>
        </p:nvGraphicFramePr>
        <p:xfrm>
          <a:off x="1847851" y="1773238"/>
          <a:ext cx="8569325" cy="4889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5754"/>
                <a:gridCol w="2236475"/>
                <a:gridCol w="2224751"/>
                <a:gridCol w="2232345"/>
              </a:tblGrid>
              <a:tr h="864216">
                <a:tc>
                  <a:txBody>
                    <a:bodyPr/>
                    <a:lstStyle/>
                    <a:p>
                      <a:endParaRPr lang="fi-FI" sz="1600" dirty="0">
                        <a:latin typeface="+mn-lt"/>
                      </a:endParaRPr>
                    </a:p>
                  </a:txBody>
                  <a:tcPr marL="91444" marR="91444" marT="45726" marB="4572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Islamilainen modernismi</a:t>
                      </a:r>
                      <a:endParaRPr lang="fi-FI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4" marR="91444" marT="45726" marB="45726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Islamismi</a:t>
                      </a:r>
                      <a:endParaRPr lang="fi-FI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4" marR="91444" marT="45726" marB="45726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Islamilaisen</a:t>
                      </a:r>
                      <a:r>
                        <a:rPr lang="fi-FI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maailman n</a:t>
                      </a:r>
                      <a:r>
                        <a:rPr lang="fi-FI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ationalismi (esim. </a:t>
                      </a:r>
                      <a:r>
                        <a:rPr lang="fi-FI" sz="16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arabismi</a:t>
                      </a:r>
                      <a:r>
                        <a:rPr lang="fi-FI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fi-FI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4" marR="91444" marT="45726" marB="45726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172519"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Suhde eurooppalaiseen</a:t>
                      </a:r>
                      <a:r>
                        <a:rPr lang="fi-FI" sz="16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kulttuuriin</a:t>
                      </a:r>
                      <a:endParaRPr lang="fi-FI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4" marR="91444" marT="45726" marB="4572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baseline="0" dirty="0" smtClean="0">
                          <a:latin typeface="+mn-lt"/>
                        </a:rPr>
                        <a:t>Länsimaiden vaikutus kielteistä, mutta  länsi islamilaista maailmaa edistyneempi</a:t>
                      </a:r>
                      <a:endParaRPr lang="fi-FI" sz="1600" b="1" dirty="0" smtClean="0">
                        <a:latin typeface="+mn-lt"/>
                      </a:endParaRPr>
                    </a:p>
                  </a:txBody>
                  <a:tcPr marL="91444" marR="91444"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latin typeface="+mn-lt"/>
                        </a:rPr>
                        <a:t>Vahva kriittisyys koko</a:t>
                      </a:r>
                      <a:r>
                        <a:rPr lang="fi-FI" sz="1600" b="1" baseline="0" dirty="0" smtClean="0">
                          <a:latin typeface="+mn-lt"/>
                        </a:rPr>
                        <a:t> länsimaista kulttuuria ja elämäntapaa (materialismi) kohtaan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91444" marR="91444"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latin typeface="+mn-lt"/>
                        </a:rPr>
                        <a:t>Länsimaisten</a:t>
                      </a:r>
                      <a:r>
                        <a:rPr lang="fi-FI" sz="1600" b="1" baseline="0" dirty="0" smtClean="0">
                          <a:latin typeface="+mn-lt"/>
                        </a:rPr>
                        <a:t> aatteiden ja arvojen kopioiminen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91444" marR="91444" marT="45726" marB="45726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66949"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Keskeiset</a:t>
                      </a:r>
                      <a:r>
                        <a:rPr lang="fi-FI" sz="16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väitteet</a:t>
                      </a:r>
                      <a:endParaRPr lang="fi-FI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4" marR="91444" marT="45726" marB="4572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dirty="0" smtClean="0">
                          <a:latin typeface="+mn-lt"/>
                        </a:rPr>
                        <a:t>Muslimien hyväksyttävä</a:t>
                      </a:r>
                      <a:r>
                        <a:rPr lang="fi-FI" sz="1600" b="1" baseline="0" dirty="0" smtClean="0">
                          <a:latin typeface="+mn-lt"/>
                        </a:rPr>
                        <a:t> lännen saavutukset ja opittava niistä</a:t>
                      </a:r>
                      <a:endParaRPr lang="fi-FI" sz="1600" b="1" dirty="0" smtClean="0">
                        <a:latin typeface="+mn-lt"/>
                      </a:endParaRPr>
                    </a:p>
                  </a:txBody>
                  <a:tcPr marL="91444" marR="91444" marT="45726" marB="4572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dirty="0" smtClean="0">
                          <a:latin typeface="+mn-lt"/>
                        </a:rPr>
                        <a:t>Uudistukset tärkeitä, mutta mallit</a:t>
                      </a:r>
                      <a:r>
                        <a:rPr lang="fi-FI" sz="1600" b="1" baseline="0" dirty="0" smtClean="0">
                          <a:latin typeface="+mn-lt"/>
                        </a:rPr>
                        <a:t> islamilaisesta perinteestä</a:t>
                      </a:r>
                      <a:endParaRPr lang="fi-FI" sz="1600" b="1" dirty="0" smtClean="0">
                        <a:latin typeface="+mn-lt"/>
                      </a:endParaRPr>
                    </a:p>
                  </a:txBody>
                  <a:tcPr marL="91444" marR="91444" marT="45726" marB="4572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baseline="0" dirty="0" smtClean="0">
                          <a:latin typeface="+mn-lt"/>
                        </a:rPr>
                        <a:t>Kieli  ja kansallisuus uskontoa tärkeämpiä (arabeja) yhdistäviä tekijöitä</a:t>
                      </a:r>
                      <a:endParaRPr lang="fi-FI" sz="1600" b="1" dirty="0" smtClean="0">
                        <a:latin typeface="+mn-lt"/>
                      </a:endParaRPr>
                    </a:p>
                  </a:txBody>
                  <a:tcPr marL="91444" marR="91444" marT="45726" marB="45726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51434"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latin typeface="+mn-lt"/>
                        </a:rPr>
                        <a:t>Tavoite</a:t>
                      </a:r>
                    </a:p>
                  </a:txBody>
                  <a:tcPr marL="91444" marR="91444" marT="45726" marB="4572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latin typeface="+mn-lt"/>
                        </a:rPr>
                        <a:t>Islamilaisen kulttuurin uusi kukoistus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91444" marR="91444"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latin typeface="+mn-lt"/>
                        </a:rPr>
                        <a:t>Kauttaaltaan islamilainen yhteiskunta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91444" marR="91444"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baseline="0" dirty="0" smtClean="0">
                          <a:latin typeface="+mn-lt"/>
                        </a:rPr>
                        <a:t>Moderni  </a:t>
                      </a:r>
                      <a:r>
                        <a:rPr lang="fi-FI" sz="1600" b="1" dirty="0" smtClean="0">
                          <a:latin typeface="+mn-lt"/>
                        </a:rPr>
                        <a:t>kansallisvaltio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91444" marR="91444" marT="45726" marB="45726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34382"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Uskonnon</a:t>
                      </a:r>
                      <a:r>
                        <a:rPr lang="fi-FI" sz="16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rooli</a:t>
                      </a:r>
                      <a:endParaRPr lang="fi-FI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4" marR="91444" marT="45726" marB="4572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latin typeface="+mn-lt"/>
                        </a:rPr>
                        <a:t>Islamin uudistuttava, mutta sekularismia vastustettava.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91444" marR="91444" marT="45726" marB="45726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dirty="0" smtClean="0">
                          <a:latin typeface="+mn-lt"/>
                        </a:rPr>
                        <a:t>Islam on uskonto, ideologia ja poliittinen ohjelma.</a:t>
                      </a:r>
                    </a:p>
                  </a:txBody>
                  <a:tcPr marL="91444" marR="91444" marT="45726" marB="45726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1" dirty="0" smtClean="0">
                          <a:latin typeface="+mn-lt"/>
                        </a:rPr>
                        <a:t>Uskonto</a:t>
                      </a:r>
                      <a:r>
                        <a:rPr lang="fi-FI" sz="1600" b="1" baseline="0" dirty="0" smtClean="0">
                          <a:latin typeface="+mn-lt"/>
                        </a:rPr>
                        <a:t> hajottaa kansallisen yhtenäisyyden.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91444" marR="91444" marT="45726" marB="45726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kstikehys 3">
            <a:hlinkClick r:id="rId2" action="ppaction://hlinksldjump"/>
          </p:cNvPr>
          <p:cNvSpPr txBox="1"/>
          <p:nvPr/>
        </p:nvSpPr>
        <p:spPr>
          <a:xfrm>
            <a:off x="1847851" y="204789"/>
            <a:ext cx="18002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sz="1400" b="1" dirty="0"/>
              <a:t>SISÄLLYSLUETTELOON</a:t>
            </a:r>
          </a:p>
        </p:txBody>
      </p:sp>
    </p:spTree>
    <p:extLst>
      <p:ext uri="{BB962C8B-B14F-4D97-AF65-F5344CB8AC3E}">
        <p14:creationId xmlns:p14="http://schemas.microsoft.com/office/powerpoint/2010/main" val="263908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118</Words>
  <Application>Microsoft Office PowerPoint</Application>
  <PresentationFormat>Laajakuva</PresentationFormat>
  <Paragraphs>22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Office-teema</vt:lpstr>
      <vt:lpstr>Muslimien suhtautuminen eurooppalaiseen kulttuuriin</vt:lpstr>
      <vt:lpstr>Muslimit suhtautuivat ristiriitaisesti eurooppalaiseen kulttuuriin, kun se levisi islamilaiseen kulttuuripiiriin 18001900-luvuilla.</vt:lpstr>
    </vt:vector>
  </TitlesOfParts>
  <Company>Porin kasvatus- ja opetusvirasto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Muslimien suhtautuminen eurooppalaiseen kulttuuriin</dc:title>
  <dc:creator>huolto</dc:creator>
  <cp:lastModifiedBy>huolto</cp:lastModifiedBy>
  <cp:revision>1</cp:revision>
  <dcterms:created xsi:type="dcterms:W3CDTF">2014-05-26T11:47:38Z</dcterms:created>
  <dcterms:modified xsi:type="dcterms:W3CDTF">2014-05-26T11:50:34Z</dcterms:modified>
</cp:coreProperties>
</file>