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66" r:id="rId5"/>
    <p:sldId id="259" r:id="rId6"/>
    <p:sldId id="265" r:id="rId7"/>
    <p:sldId id="260" r:id="rId8"/>
    <p:sldId id="261" r:id="rId9"/>
    <p:sldId id="262" r:id="rId10"/>
    <p:sldId id="267" r:id="rId11"/>
    <p:sldId id="269" r:id="rId12"/>
    <p:sldId id="270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6" d="100"/>
          <a:sy n="186" d="100"/>
        </p:scale>
        <p:origin x="-26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29.4.2014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29.4.2014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fi-FI" smtClean="0"/>
              <a:t>Muokkaa perustyylejä naps.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29.4.2014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29.4.2014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29.4.2014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29.4.2014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29.4.2014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29.4.2014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29.4.2014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29.4.2014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29.4.2014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29.4.2014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Amerikan kulttuurit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7019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err="1" smtClean="0"/>
              <a:t>Kolumbiaaninen</a:t>
            </a:r>
            <a:r>
              <a:rPr lang="fi-FI" sz="2400" dirty="0" smtClean="0"/>
              <a:t> vaihto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sz="2000" dirty="0">
                <a:latin typeface="Times New Roman" charset="0"/>
                <a:ea typeface="ＭＳ Ｐゴシック" charset="0"/>
                <a:cs typeface="Times New Roman" charset="0"/>
              </a:rPr>
              <a:t>1500-luvulta alkaen Amerikasta Eurooppaan ja toisinpäin siirtyi valtava määrä kasveja, eläimiä ja tauteja.</a:t>
            </a:r>
          </a:p>
          <a:p>
            <a:r>
              <a:rPr lang="fi-FI" sz="2000" dirty="0">
                <a:latin typeface="Times New Roman" charset="0"/>
                <a:ea typeface="ＭＳ Ｐゴシック" charset="0"/>
                <a:cs typeface="Times New Roman" charset="0"/>
              </a:rPr>
              <a:t>Tätä on nimitetty </a:t>
            </a:r>
            <a:r>
              <a:rPr lang="fi-FI" sz="2000" dirty="0" err="1">
                <a:latin typeface="Times New Roman" charset="0"/>
                <a:ea typeface="ＭＳ Ｐゴシック" charset="0"/>
                <a:cs typeface="Times New Roman" charset="0"/>
              </a:rPr>
              <a:t>kolumbiaaniseksi</a:t>
            </a:r>
            <a:r>
              <a:rPr lang="fi-FI" sz="2000" dirty="0">
                <a:latin typeface="Times New Roman" charset="0"/>
                <a:ea typeface="ＭＳ Ｐゴシック" charset="0"/>
                <a:cs typeface="Times New Roman" charset="0"/>
              </a:rPr>
              <a:t> vaihdoksi.</a:t>
            </a:r>
          </a:p>
          <a:p>
            <a:r>
              <a:rPr lang="fi-FI" sz="2000" dirty="0">
                <a:latin typeface="Times New Roman" charset="0"/>
                <a:ea typeface="ＭＳ Ｐゴシック" charset="0"/>
                <a:cs typeface="Times New Roman" charset="0"/>
              </a:rPr>
              <a:t>Vaihto aiheutti merkittävän ekologisen muutoksen erityisesti Amerikassa.</a:t>
            </a:r>
          </a:p>
          <a:p>
            <a:r>
              <a:rPr lang="fi-FI" sz="2000" dirty="0">
                <a:latin typeface="Times New Roman" charset="0"/>
                <a:ea typeface="ＭＳ Ｐゴシック" charset="0"/>
                <a:cs typeface="Times New Roman" charset="0"/>
              </a:rPr>
              <a:t>Samalla eurooppalaiset valloittajat kuitenkin tuhosivat  mikrobeillaan sekä tahallisesti että tahattomasti valtaosan Amerikkojen alkuperäisestä väestöstä ja yhteiskunnallisesta järjestyksestä.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9589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smtClean="0"/>
              <a:t>Ekologinen imperialismi</a:t>
            </a:r>
            <a:endParaRPr lang="fi-FI" sz="2400" dirty="0"/>
          </a:p>
        </p:txBody>
      </p:sp>
      <p:pic>
        <p:nvPicPr>
          <p:cNvPr id="4" name="Sisällön paikkamerkki 3" descr="uusi kol.pn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" b="3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58217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smtClean="0"/>
              <a:t>Pohjois-Amerikka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sz="2000" dirty="0">
                <a:latin typeface="Times New Roman" charset="0"/>
                <a:ea typeface="ＭＳ Ｐゴシック" charset="0"/>
                <a:cs typeface="Times New Roman" charset="0"/>
              </a:rPr>
              <a:t>Itärannikon englantilaisista siirtokunnista tuli jo 1600-luvulla siirtolaisten suosikkikohde.</a:t>
            </a:r>
          </a:p>
          <a:p>
            <a:r>
              <a:rPr lang="fi-FI" sz="2000" dirty="0">
                <a:latin typeface="Times New Roman" charset="0"/>
                <a:ea typeface="ＭＳ Ｐゴシック" charset="0"/>
                <a:cs typeface="Times New Roman" charset="0"/>
              </a:rPr>
              <a:t>Moni pakeni sinne Euroopan uskonnollisia tai poliittisia  vainoja. </a:t>
            </a:r>
          </a:p>
          <a:p>
            <a:r>
              <a:rPr lang="fi-FI" sz="2000" dirty="0">
                <a:latin typeface="Times New Roman" charset="0"/>
                <a:ea typeface="ＭＳ Ｐゴシック" charset="0"/>
                <a:cs typeface="Times New Roman" charset="0"/>
              </a:rPr>
              <a:t>Vielä useampi halusi maata ja parempaa toimeentuloa. </a:t>
            </a:r>
          </a:p>
          <a:p>
            <a:r>
              <a:rPr lang="fi-FI" sz="2000" dirty="0">
                <a:latin typeface="Times New Roman" charset="0"/>
                <a:ea typeface="ＭＳ Ｐゴシック" charset="0"/>
                <a:cs typeface="Times New Roman" charset="0"/>
              </a:rPr>
              <a:t>Vaurastuttuaan siirtokunnat rupesivat tavoittelemaan itsenäisyyttä, tekivät vallankumouksen ja irtautuivat Englannista vuonna 1776. </a:t>
            </a:r>
            <a:r>
              <a:rPr lang="fi-FI" sz="2000">
                <a:latin typeface="Times New Roman" charset="0"/>
                <a:ea typeface="ＭＳ Ｐゴシック" charset="0"/>
                <a:cs typeface="Times New Roman" charset="0"/>
              </a:rPr>
              <a:t>Yhdysvallat oli syntynyt.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100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smtClean="0"/>
              <a:t>Pohjois-Amerikan intiaanien kohtalo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fi-FI" sz="2400" dirty="0" smtClean="0">
                <a:latin typeface="Times New Roman" charset="0"/>
                <a:ea typeface="ＭＳ Ｐゴシック" charset="0"/>
                <a:cs typeface="Times New Roman" charset="0"/>
              </a:rPr>
              <a:t>Kun </a:t>
            </a:r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valkoisten amerikkalaisten asutus laajeni kohti </a:t>
            </a:r>
            <a:r>
              <a:rPr lang="fi-FI" sz="2400" dirty="0" smtClean="0">
                <a:latin typeface="Times New Roman" charset="0"/>
                <a:ea typeface="ＭＳ Ｐゴシック" charset="0"/>
                <a:cs typeface="Times New Roman" charset="0"/>
              </a:rPr>
              <a:t>länttä, intiaanit häädettiin reservaatteihin.</a:t>
            </a:r>
            <a:endParaRPr lang="fi-FI" sz="2400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r>
              <a:rPr lang="fi-FI" sz="2400" dirty="0" smtClean="0">
                <a:latin typeface="Times New Roman" charset="0"/>
                <a:ea typeface="ＭＳ Ｐゴシック" charset="0"/>
                <a:cs typeface="Times New Roman" charset="0"/>
              </a:rPr>
              <a:t>Tasankointiaanien </a:t>
            </a:r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biisoninmetsästykseen perustunut elämäntapa hävisi, kun valkoiset metsästäjät hävittivät biisonit sukupuuttoon.</a:t>
            </a:r>
          </a:p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Seurauksena elinmahdollisuuksien häviämisestä </a:t>
            </a:r>
            <a:r>
              <a:rPr lang="fi-FI" sz="2400" dirty="0" smtClean="0">
                <a:latin typeface="Times New Roman" charset="0"/>
                <a:ea typeface="ＭＳ Ｐゴシック" charset="0"/>
                <a:cs typeface="Times New Roman" charset="0"/>
              </a:rPr>
              <a:t>alkoivat ns. </a:t>
            </a:r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fi-FI" sz="2400" dirty="0" smtClean="0">
                <a:latin typeface="Times New Roman" charset="0"/>
                <a:ea typeface="ＭＳ Ｐゴシック" charset="0"/>
                <a:cs typeface="Times New Roman" charset="0"/>
              </a:rPr>
              <a:t>ntiaanisodat.</a:t>
            </a:r>
          </a:p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Yhdysvaltain kansalaisuus ja kansalaisoikeudet intiaaneille myönnettiin vasta 1900-luvun puolella.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4258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1800- ja 1900 –luvun suuret siirtolaisaallot Yhdysvaltoihin  </a:t>
            </a:r>
            <a:endParaRPr lang="fi-FI" sz="20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Siirtolaiset </a:t>
            </a:r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omaksuivat lähes poikkeuksetta englannin kielen ja pyrkivät luomaan yhdysvaltalaista identiteettiä.</a:t>
            </a:r>
          </a:p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Tavoitteena oli erilaisten kulttuuristen taustojen yhteen sulattaminen.</a:t>
            </a:r>
          </a:p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Mustien kansalaisoikeustaistelijat ja intiaanien aseman parantamiseksi toimineet eivät ole halunneet menettää omaa erityislaatuaan ja identiteettiään sulautumalla valtakulttuuriin. </a:t>
            </a:r>
            <a:endParaRPr lang="fi-FI" sz="2400" dirty="0" smtClean="0">
              <a:latin typeface="Times New Roman" charset="0"/>
              <a:ea typeface="ＭＳ Ｐゴシック" charset="0"/>
              <a:cs typeface="Times New Roman" charset="0"/>
            </a:endParaRPr>
          </a:p>
          <a:p>
            <a:r>
              <a:rPr lang="fi-FI" sz="2400" smtClean="0">
                <a:latin typeface="Times New Roman" charset="0"/>
                <a:ea typeface="ＭＳ Ｐゴシック" charset="0"/>
                <a:cs typeface="Times New Roman" charset="0"/>
              </a:rPr>
              <a:t>Vanha </a:t>
            </a:r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sulatusuuni-käsite on romuttumassa espanjankielisten Yhdysvaltoihin muuttaneiden mukana.</a:t>
            </a:r>
          </a:p>
          <a:p>
            <a:endParaRPr lang="fi-FI" sz="2400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7100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smtClean="0"/>
              <a:t>Kulttuurien monimuotoisuus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Intiaanikansat olivat ja ovat monimuotoisia. Etelä- ja Pohjois-Amerikan välillä on suuria eroja, samoin niiden sisällä. Perinteisen korkeakulttuurin tunnusmerkit täyttäviä kansoja, kuten inkat ja </a:t>
            </a:r>
            <a:r>
              <a:rPr lang="fi-FI" dirty="0" err="1">
                <a:latin typeface="Times New Roman" charset="0"/>
                <a:ea typeface="ＭＳ Ｐゴシック" charset="0"/>
                <a:cs typeface="Times New Roman" charset="0"/>
              </a:rPr>
              <a:t>asteekit</a:t>
            </a:r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, oli vain Väli- ja Etelä-Amerikassa.</a:t>
            </a:r>
          </a:p>
          <a:p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Pohjois-Amerikassa on arvioitu olleen pelkästään eri kieliä yli 500, molemmilla mantereilla yhteensä jopa </a:t>
            </a:r>
            <a:r>
              <a:rPr lang="fi-FI" dirty="0" smtClean="0">
                <a:latin typeface="Times New Roman" charset="0"/>
                <a:ea typeface="ＭＳ Ｐゴシック" charset="0"/>
                <a:cs typeface="Times New Roman" charset="0"/>
              </a:rPr>
              <a:t>toistatuhatta</a:t>
            </a:r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. </a:t>
            </a:r>
            <a:endParaRPr lang="fi-FI" dirty="0" smtClean="0">
              <a:latin typeface="Times New Roman" charset="0"/>
              <a:ea typeface="ＭＳ Ｐゴシック" charset="0"/>
              <a:cs typeface="Times New Roman" charset="0"/>
            </a:endParaRPr>
          </a:p>
          <a:p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lähekkäinkin asuneiden kansojen uskonnolliset käsitykset, tavat tai asumiseen liittyvät ratkaisut ovat poikenneet suuresti toisistaan.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904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err="1">
                <a:latin typeface="Calibri" charset="0"/>
                <a:ea typeface="ＭＳ Ｐゴシック" charset="0"/>
                <a:cs typeface="Times New Roman" charset="0"/>
              </a:rPr>
              <a:t>mayojen</a:t>
            </a:r>
            <a:r>
              <a:rPr lang="fi-FI" sz="2000" dirty="0">
                <a:latin typeface="Calibri" charset="0"/>
                <a:ea typeface="ＭＳ Ｐゴシック" charset="0"/>
                <a:cs typeface="Times New Roman" charset="0"/>
              </a:rPr>
              <a:t>, </a:t>
            </a:r>
            <a:r>
              <a:rPr lang="fi-FI" sz="2000" dirty="0" err="1">
                <a:latin typeface="Calibri" charset="0"/>
                <a:ea typeface="ＭＳ Ｐゴシック" charset="0"/>
                <a:cs typeface="Times New Roman" charset="0"/>
              </a:rPr>
              <a:t>asteekkien</a:t>
            </a:r>
            <a:r>
              <a:rPr lang="fi-FI" sz="2000" dirty="0">
                <a:latin typeface="Calibri" charset="0"/>
                <a:ea typeface="ＭＳ Ｐゴシック" charset="0"/>
                <a:cs typeface="Times New Roman" charset="0"/>
              </a:rPr>
              <a:t> ja inkojen </a:t>
            </a:r>
            <a:r>
              <a:rPr lang="fi-FI" sz="2000" dirty="0" smtClean="0">
                <a:latin typeface="Calibri" charset="0"/>
                <a:ea typeface="ＭＳ Ｐゴシック" charset="0"/>
                <a:cs typeface="Times New Roman" charset="0"/>
              </a:rPr>
              <a:t>tärkeimmät keksinnöt</a:t>
            </a:r>
            <a:endParaRPr lang="fi-FI" sz="20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i-FI" sz="2400" b="1" dirty="0">
                <a:latin typeface="Times New Roman" charset="0"/>
                <a:ea typeface="ＭＳ Ｐゴシック" charset="0"/>
                <a:cs typeface="Times New Roman" charset="0"/>
              </a:rPr>
              <a:t>Mayat</a:t>
            </a:r>
          </a:p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matematiikan ja astrologian alueella nolla, vuoden pituuden ja planeettojen kiertoratojen laskeminen, tarkka kalenteri, lukujärjestelmä peruslukunaan 20</a:t>
            </a:r>
          </a:p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kirjoitusjärjestelmä perustui hieroglyfimerkkeihin</a:t>
            </a:r>
          </a:p>
          <a:p>
            <a:pPr>
              <a:buNone/>
            </a:pPr>
            <a:r>
              <a:rPr lang="fi-FI" sz="2400" b="1" dirty="0" err="1">
                <a:latin typeface="Times New Roman" charset="0"/>
                <a:ea typeface="ＭＳ Ｐゴシック" charset="0"/>
                <a:cs typeface="Times New Roman" charset="0"/>
              </a:rPr>
              <a:t>Asteekit</a:t>
            </a:r>
            <a:endParaRPr lang="fi-FI" sz="2400" b="1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pitkälle järjestäytynyt yhteiskunta lakeineen ja rituaaleineen</a:t>
            </a:r>
          </a:p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vesijohtojärjestelmä ja kanavarakentaminen</a:t>
            </a:r>
          </a:p>
          <a:p>
            <a:pPr>
              <a:buNone/>
            </a:pPr>
            <a:r>
              <a:rPr lang="fi-FI" sz="2400" b="1" dirty="0">
                <a:latin typeface="Times New Roman" charset="0"/>
                <a:ea typeface="ＭＳ Ｐゴシック" charset="0"/>
                <a:cs typeface="Times New Roman" charset="0"/>
              </a:rPr>
              <a:t>Inkat</a:t>
            </a:r>
          </a:p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insinööritaitojen avulla rakennettu laaja tieverkosto, kastelujärjestelmiä ja kivestä rakennetut suurkaupungit</a:t>
            </a:r>
          </a:p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käytössä solmukirjoitus, jonka avulla laskettiin ja merkittiin muistiin lukuja.</a:t>
            </a:r>
          </a:p>
          <a:p>
            <a:pPr marL="4572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3230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smtClean="0"/>
              <a:t>Pohjois-Amerikan intiaanien elinkeinot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Eri intiaanikansat käyttivät hyväkseen omien alueidensa luonnonvaroja:</a:t>
            </a:r>
          </a:p>
          <a:p>
            <a:pPr lvl="1"/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luoteisrannikolla ja nykyisen Kalifornian alueella meren antimia</a:t>
            </a:r>
          </a:p>
          <a:p>
            <a:pPr lvl="1"/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preerioilla biisonilaumoja</a:t>
            </a:r>
          </a:p>
          <a:p>
            <a:pPr lvl="1"/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Mississipin varrella ja lounaisalueella viljelyyn sopivaa maata</a:t>
            </a:r>
          </a:p>
          <a:p>
            <a:pPr lvl="1"/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pohjoisilla alueilla monia riistaeläimiä.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72929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>
                <a:latin typeface="Times New Roman" charset="0"/>
                <a:ea typeface="ＭＳ Ｐゴシック" charset="0"/>
                <a:cs typeface="Times New Roman" charset="0"/>
              </a:rPr>
              <a:t>Eurooppalaiset ja alkuperäiskansat kohtaavat</a:t>
            </a:r>
            <a:endParaRPr lang="fi-FI" sz="20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Ensin saapuivat</a:t>
            </a:r>
          </a:p>
          <a:p>
            <a:pPr lvl="1"/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espanjalaiset – laajalti Keski- ja Etelä-Amerikkaan </a:t>
            </a:r>
          </a:p>
          <a:p>
            <a:pPr lvl="1"/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portugalilaiset – nykyisen Brasilian alueelle.</a:t>
            </a:r>
          </a:p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Nopeasti perässä tulivat </a:t>
            </a:r>
          </a:p>
          <a:p>
            <a:pPr lvl="1"/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ranskalaiset – nykyiseen Kanadaan ja sieltä suurten järvien kautta </a:t>
            </a:r>
            <a:r>
              <a:rPr lang="fi-FI" dirty="0" err="1">
                <a:latin typeface="Times New Roman" charset="0"/>
                <a:ea typeface="ＭＳ Ｐゴシック" charset="0"/>
                <a:cs typeface="Times New Roman" charset="0"/>
              </a:rPr>
              <a:t>Mississipiä</a:t>
            </a:r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 myöten sen suistoon saakka</a:t>
            </a:r>
          </a:p>
          <a:p>
            <a:pPr lvl="1"/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englantilaiset – ranskalaisten ja espanjalaisten väliin.</a:t>
            </a:r>
          </a:p>
          <a:p>
            <a:pPr marL="4572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8187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Eurooppalaiset muuttivat kaksoismantereen kulttuurisen ja etnisen rakenteen täysin.</a:t>
            </a:r>
          </a:p>
          <a:p>
            <a:r>
              <a:rPr lang="fi-FI" sz="2400" dirty="0">
                <a:latin typeface="Times New Roman" charset="0"/>
                <a:ea typeface="ＭＳ Ｐゴシック" charset="0"/>
                <a:cs typeface="Times New Roman" charset="0"/>
              </a:rPr>
              <a:t>Vapaaehtoiset muuttajat Euroopasta sekä pakolla siirretyt muuttajat Afrikasta ja Aasiasta toivat omat kulttuurinsa Amerikkaan. Osittain kulttuurit sekoittuivat keskenään, osittain säilyttivät ominaispiirteensä.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3888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Kuva 5" descr="Colonization_of_the_Americas_1750_wikipedia.PN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155" r="-26155"/>
          <a:stretch>
            <a:fillRect/>
          </a:stretch>
        </p:blipFill>
        <p:spPr bwMode="auto">
          <a:xfrm>
            <a:off x="1143000" y="731838"/>
            <a:ext cx="6400800" cy="55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77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3289" y="4796040"/>
            <a:ext cx="6512511" cy="719128"/>
          </a:xfrm>
        </p:spPr>
        <p:txBody>
          <a:bodyPr/>
          <a:lstStyle/>
          <a:p>
            <a:r>
              <a:rPr lang="fi-FI" sz="2000" dirty="0"/>
              <a:t>Miksi eurooppalaiset valloittajat onnistuivat kukistamaan Amerikan intiaanikansat?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1143000" y="731519"/>
            <a:ext cx="6400800" cy="3942931"/>
          </a:xfrm>
        </p:spPr>
        <p:txBody>
          <a:bodyPr/>
          <a:lstStyle/>
          <a:p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Eurooppalaisilla oli teknologinen ylivoima </a:t>
            </a:r>
            <a:r>
              <a:rPr lang="fi-FI" dirty="0" smtClean="0">
                <a:latin typeface="Times New Roman" charset="0"/>
                <a:ea typeface="ＭＳ Ｐゴシック" charset="0"/>
                <a:cs typeface="Times New Roman" charset="0"/>
              </a:rPr>
              <a:t>(tuliaseet).</a:t>
            </a:r>
          </a:p>
          <a:p>
            <a:r>
              <a:rPr lang="fi-FI" dirty="0" smtClean="0">
                <a:latin typeface="Times New Roman" charset="0"/>
                <a:ea typeface="ＭＳ Ｐゴシック" charset="0"/>
                <a:cs typeface="Times New Roman" charset="0"/>
              </a:rPr>
              <a:t>Hevoset</a:t>
            </a:r>
            <a:endParaRPr lang="fi-FI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r>
              <a:rPr lang="fi-FI" dirty="0" smtClean="0">
                <a:latin typeface="Times New Roman" charset="0"/>
                <a:ea typeface="ＭＳ Ｐゴシック" charset="0"/>
                <a:cs typeface="Times New Roman" charset="0"/>
              </a:rPr>
              <a:t>Intiaanien </a:t>
            </a:r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uskomukset helpottivat kukistamista,  myyttien mukaan piti valkoihoisen luojajumalan palata meren takaa.</a:t>
            </a:r>
          </a:p>
          <a:p>
            <a:r>
              <a:rPr lang="fi-FI" dirty="0" smtClean="0">
                <a:latin typeface="Times New Roman" charset="0"/>
                <a:ea typeface="ＭＳ Ｐゴシック" charset="0"/>
                <a:cs typeface="Times New Roman" charset="0"/>
              </a:rPr>
              <a:t>Eurooppalaiset </a:t>
            </a:r>
            <a:r>
              <a:rPr lang="fi-FI" dirty="0">
                <a:latin typeface="Times New Roman" charset="0"/>
                <a:ea typeface="ＭＳ Ｐゴシック" charset="0"/>
                <a:cs typeface="Times New Roman" charset="0"/>
              </a:rPr>
              <a:t>toivat mukanaan lukuisia tappavia tauteja, jotka tuhosivat miljoonia intiaaneja.</a:t>
            </a:r>
          </a:p>
          <a:p>
            <a:pPr marL="4572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3336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smtClean="0"/>
              <a:t>Orjakauppa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sz="2000" dirty="0">
                <a:latin typeface="Times New Roman" charset="0"/>
                <a:ea typeface="ＭＳ Ｐゴシック" charset="0"/>
                <a:cs typeface="Times New Roman" charset="0"/>
              </a:rPr>
              <a:t>Koska alueen intiaanikansat oli lähes tuhottu, sokeriplantaasien orjatyövoima hankittiin Afrikasta.</a:t>
            </a:r>
          </a:p>
          <a:p>
            <a:r>
              <a:rPr lang="fi-FI" sz="2000" dirty="0">
                <a:solidFill>
                  <a:prstClr val="black"/>
                </a:solidFill>
                <a:latin typeface="Times New Roman" charset="0"/>
                <a:ea typeface="ＭＳ Ｐゴシック" charset="0"/>
                <a:cs typeface="Times New Roman" charset="0"/>
              </a:rPr>
              <a:t>Yhdysvaltain sisällissota (1860</a:t>
            </a:r>
            <a:r>
              <a:rPr lang="fi-FI" sz="2000" dirty="0">
                <a:solidFill>
                  <a:prstClr val="black"/>
                </a:solidFill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</a:t>
            </a:r>
            <a:r>
              <a:rPr lang="fi-FI" sz="2000" dirty="0">
                <a:solidFill>
                  <a:prstClr val="black"/>
                </a:solidFill>
                <a:latin typeface="Times New Roman" charset="0"/>
                <a:ea typeface="ＭＳ Ｐゴシック" charset="0"/>
                <a:cs typeface="Times New Roman" charset="0"/>
              </a:rPr>
              <a:t>1865) lopetti orjuuden, mutta mustien asema ei juurikaan etelävaltioissa parantunut.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3051597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66</TotalTime>
  <Words>538</Words>
  <Application>Microsoft Macintosh PowerPoint</Application>
  <PresentationFormat>Näytössä katseltava diaesitys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5" baseType="lpstr">
      <vt:lpstr>Slipstream</vt:lpstr>
      <vt:lpstr>Amerikan kulttuurit</vt:lpstr>
      <vt:lpstr>Kulttuurien monimuotoisuus</vt:lpstr>
      <vt:lpstr>mayojen, asteekkien ja inkojen tärkeimmät keksinnöt</vt:lpstr>
      <vt:lpstr>Pohjois-Amerikan intiaanien elinkeinot</vt:lpstr>
      <vt:lpstr>Eurooppalaiset ja alkuperäiskansat kohtaavat</vt:lpstr>
      <vt:lpstr>PowerPoint-esitys</vt:lpstr>
      <vt:lpstr>PowerPoint-esitys</vt:lpstr>
      <vt:lpstr>Miksi eurooppalaiset valloittajat onnistuivat kukistamaan Amerikan intiaanikansat?</vt:lpstr>
      <vt:lpstr>Orjakauppa</vt:lpstr>
      <vt:lpstr>Kolumbiaaninen vaihto</vt:lpstr>
      <vt:lpstr>Ekologinen imperialismi</vt:lpstr>
      <vt:lpstr>Pohjois-Amerikka</vt:lpstr>
      <vt:lpstr>Pohjois-Amerikan intiaanien kohtalo</vt:lpstr>
      <vt:lpstr>1800- ja 1900 –luvun suuret siirtolaisaallot Yhdysvaltoihin  </vt:lpstr>
    </vt:vector>
  </TitlesOfParts>
  <Company>PSYL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Amerikan kulttuurit</dc:title>
  <dc:creator>Jari Leivo</dc:creator>
  <cp:lastModifiedBy>Jari Leivo</cp:lastModifiedBy>
  <cp:revision>6</cp:revision>
  <dcterms:created xsi:type="dcterms:W3CDTF">2014-04-28T13:37:22Z</dcterms:created>
  <dcterms:modified xsi:type="dcterms:W3CDTF">2014-04-29T06:24:25Z</dcterms:modified>
</cp:coreProperties>
</file>